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98"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300" r:id="rId17"/>
    <p:sldId id="303" r:id="rId18"/>
    <p:sldId id="301" r:id="rId19"/>
    <p:sldId id="299" r:id="rId20"/>
    <p:sldId id="306"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94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E11D0E47-BFC6-4EBE-9BA9-00A9B4B8DB36}"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CE9BD86A-FA8F-4720-A10B-75D2A764E69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mailto:lgg@cs.ntust.edu.tw" TargetMode="Externa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4"/>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5"/>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zh.wikipedia.org/wiki/%E5%88%97%E8%BB%8A%E9%95%B7" TargetMode="External"/><Relationship Id="rId3" Type="http://schemas.openxmlformats.org/officeDocument/2006/relationships/hyperlink" Target="http://zh.wikipedia.org/wiki/%E9%93%81%E8%B7%AF%E8%BF%90%E8%BE%93" TargetMode="External"/><Relationship Id="rId7" Type="http://schemas.openxmlformats.org/officeDocument/2006/relationships/hyperlink" Target="http://zh.wikipedia.org/w/index.php?title=%E9%93%81%E8%B7%AF%E5%8F%B8%E6%9C%BA&amp;action=edit&amp;redlink=1" TargetMode="External"/><Relationship Id="rId2" Type="http://schemas.openxmlformats.org/officeDocument/2006/relationships/hyperlink" Target="http://zh.wikipedia.org/wiki/%E5%AE%BE%E5%A4%95%E6%B3%95%E5%B0%BC%E4%BA%9A%E5%B7%9E"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zh.wikipedia.org/wiki/%E5%85%AC%E5%B0%BA" TargetMode="External"/><Relationship Id="rId4" Type="http://schemas.openxmlformats.org/officeDocument/2006/relationships/hyperlink" Target="http://zh.wikipedia.org/wiki/%E8%8B%B1%E9%87%8C"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9552" y="0"/>
            <a:ext cx="8229600" cy="1143000"/>
          </a:xfrm>
        </p:spPr>
        <p:txBody>
          <a:bodyPr/>
          <a:lstStyle/>
          <a:p>
            <a:r>
              <a:rPr lang="en-US" altLang="zh-TW" b="0" dirty="0">
                <a:effectLst/>
              </a:rPr>
              <a:t>Unstoppable</a:t>
            </a:r>
            <a:endParaRPr lang="zh-TW" altLang="en-US" dirty="0"/>
          </a:p>
        </p:txBody>
      </p:sp>
      <p:sp>
        <p:nvSpPr>
          <p:cNvPr id="5" name="內容版面配置區 4"/>
          <p:cNvSpPr>
            <a:spLocks noGrp="1"/>
          </p:cNvSpPr>
          <p:nvPr>
            <p:ph idx="1"/>
          </p:nvPr>
        </p:nvSpPr>
        <p:spPr>
          <a:xfrm>
            <a:off x="251520" y="908720"/>
            <a:ext cx="6408712" cy="3240360"/>
          </a:xfrm>
        </p:spPr>
        <p:txBody>
          <a:bodyPr/>
          <a:lstStyle/>
          <a:p>
            <a:r>
              <a:rPr lang="zh-TW" altLang="en-US" sz="1800" dirty="0"/>
              <a:t>本片根據發生於</a:t>
            </a:r>
            <a:r>
              <a:rPr lang="en-US" altLang="zh-TW" sz="1800" dirty="0"/>
              <a:t>2001</a:t>
            </a:r>
            <a:r>
              <a:rPr lang="zh-TW" altLang="en-US" sz="1800" dirty="0"/>
              <a:t>年的</a:t>
            </a:r>
            <a:r>
              <a:rPr lang="en-US" altLang="zh-TW" sz="1800" dirty="0"/>
              <a:t>CSX888</a:t>
            </a:r>
            <a:r>
              <a:rPr lang="zh-TW" altLang="en-US" sz="1800" dirty="0"/>
              <a:t>次鐵路事故改編而成</a:t>
            </a:r>
            <a:r>
              <a:rPr lang="zh-TW" altLang="en-US" sz="1800" dirty="0" smtClean="0"/>
              <a:t>。全</a:t>
            </a:r>
            <a:r>
              <a:rPr lang="zh-TW" altLang="en-US" sz="1800" dirty="0"/>
              <a:t>片故事發生在美國東北部的</a:t>
            </a:r>
            <a:r>
              <a:rPr lang="zh-TW" altLang="en-US" sz="1800" dirty="0">
                <a:hlinkClick r:id="rId2" tooltip="賓夕法尼亞州"/>
              </a:rPr>
              <a:t>賓夕法尼亞州</a:t>
            </a:r>
            <a:r>
              <a:rPr lang="zh-TW" altLang="en-US" sz="1800" dirty="0"/>
              <a:t>境內。一家</a:t>
            </a:r>
            <a:r>
              <a:rPr lang="zh-TW" altLang="en-US" sz="1800" dirty="0">
                <a:hlinkClick r:id="rId3" tooltip="鐵路運輸"/>
              </a:rPr>
              <a:t>鐵路公司</a:t>
            </a:r>
            <a:r>
              <a:rPr lang="zh-TW" altLang="en-US" sz="1800" dirty="0"/>
              <a:t>的工人在將一列最新的列車</a:t>
            </a:r>
            <a:r>
              <a:rPr lang="en-US" altLang="zh-TW" sz="1800" dirty="0"/>
              <a:t>—777</a:t>
            </a:r>
            <a:r>
              <a:rPr lang="zh-TW" altLang="en-US" sz="1800" dirty="0"/>
              <a:t>號列車移到另一條軌道的操作過程中，由於失誤導致了</a:t>
            </a:r>
            <a:r>
              <a:rPr lang="en-US" altLang="zh-TW" sz="1800" dirty="0"/>
              <a:t>777</a:t>
            </a:r>
            <a:r>
              <a:rPr lang="zh-TW" altLang="en-US" sz="1800" dirty="0"/>
              <a:t>號列車由北向南在無人駕駛的情況下急速運行了起來。由於它上面有好幾節車廂里裝載了可燃液體和有毒氣體，因此這列高速運行的列車相當於一個台北</a:t>
            </a:r>
            <a:r>
              <a:rPr lang="en-US" altLang="zh-TW" sz="1800" dirty="0"/>
              <a:t>101</a:t>
            </a:r>
            <a:r>
              <a:rPr lang="zh-TW" altLang="en-US" sz="1800" dirty="0"/>
              <a:t>大樓大小的飛彈</a:t>
            </a:r>
            <a:r>
              <a:rPr lang="zh-TW" altLang="en-US" sz="1800" dirty="0" smtClean="0"/>
              <a:t>。為</a:t>
            </a:r>
            <a:r>
              <a:rPr lang="zh-TW" altLang="en-US" sz="1800" dirty="0"/>
              <a:t>避免這個長達半</a:t>
            </a:r>
            <a:r>
              <a:rPr lang="zh-TW" altLang="en-US" sz="1800" dirty="0">
                <a:hlinkClick r:id="rId4" tooltip="英里"/>
              </a:rPr>
              <a:t>英里</a:t>
            </a:r>
            <a:r>
              <a:rPr lang="zh-TW" altLang="en-US" sz="1800" dirty="0"/>
              <a:t>（</a:t>
            </a:r>
            <a:r>
              <a:rPr lang="en-US" altLang="zh-TW" sz="1800" dirty="0"/>
              <a:t>800</a:t>
            </a:r>
            <a:r>
              <a:rPr lang="zh-TW" altLang="en-US" sz="1800" dirty="0">
                <a:hlinkClick r:id="rId5" tooltip="公尺"/>
              </a:rPr>
              <a:t>米</a:t>
            </a:r>
            <a:r>
              <a:rPr lang="zh-TW" altLang="en-US" sz="1800" dirty="0"/>
              <a:t>）的</a:t>
            </a:r>
            <a:r>
              <a:rPr lang="en-US" altLang="zh-TW" sz="1800" dirty="0"/>
              <a:t>777</a:t>
            </a:r>
            <a:r>
              <a:rPr lang="zh-TW" altLang="en-US" sz="1800" dirty="0"/>
              <a:t>號列車給所經過的城鎮造成巨大災難，列車公司上下以及沿途的警察消防人員等都加入了這場防災的救援工作，通過媒體的及時報導，更多的人也在關注著最新進展。</a:t>
            </a:r>
          </a:p>
          <a:p>
            <a:endParaRPr lang="zh-TW" altLang="en-US" sz="18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a:t>
            </a:fld>
            <a:endParaRPr lang="en-US" altLang="zh-TW"/>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548679"/>
            <a:ext cx="2376264" cy="339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539552" y="4077072"/>
            <a:ext cx="8360196" cy="2308324"/>
          </a:xfrm>
          <a:prstGeom prst="rect">
            <a:avLst/>
          </a:prstGeom>
          <a:noFill/>
        </p:spPr>
        <p:txBody>
          <a:bodyPr wrap="square" rtlCol="0">
            <a:spAutoFit/>
          </a:bodyPr>
          <a:lstStyle/>
          <a:p>
            <a:r>
              <a:rPr lang="zh-TW" altLang="en-US" dirty="0"/>
              <a:t>一位老練的即將退休</a:t>
            </a:r>
            <a:r>
              <a:rPr lang="zh-TW" altLang="en-US" dirty="0">
                <a:hlinkClick r:id="rId7" tooltip="鐵路司機 (頁面不存在)"/>
              </a:rPr>
              <a:t>火車司機</a:t>
            </a:r>
            <a:r>
              <a:rPr lang="zh-TW" altLang="en-US" dirty="0"/>
              <a:t>法蘭克和一位年輕的新上任的</a:t>
            </a:r>
            <a:r>
              <a:rPr lang="zh-TW" altLang="en-US" dirty="0">
                <a:hlinkClick r:id="rId8" tooltip="列車長"/>
              </a:rPr>
              <a:t>列車長</a:t>
            </a:r>
            <a:r>
              <a:rPr lang="zh-TW" altLang="en-US" dirty="0"/>
              <a:t>威爾則在另一列火車</a:t>
            </a:r>
            <a:r>
              <a:rPr lang="en-US" altLang="zh-TW" dirty="0"/>
              <a:t>—1206</a:t>
            </a:r>
            <a:r>
              <a:rPr lang="zh-TW" altLang="en-US" dirty="0"/>
              <a:t>號列車上由南向北進行著一項公司的運輸工作，而且與</a:t>
            </a:r>
            <a:r>
              <a:rPr lang="en-US" altLang="zh-TW" dirty="0"/>
              <a:t>777</a:t>
            </a:r>
            <a:r>
              <a:rPr lang="zh-TW" altLang="en-US" dirty="0"/>
              <a:t>號列車位於同一線路上。當他們知道這個危急的情況後，不僅努力使自己的列車避免了與之相撞的悲劇結果的發生，而且也巧妙和勇敢地利用</a:t>
            </a:r>
            <a:r>
              <a:rPr lang="en-US" altLang="zh-TW" dirty="0"/>
              <a:t>1206</a:t>
            </a:r>
            <a:r>
              <a:rPr lang="zh-TW" altLang="en-US" dirty="0"/>
              <a:t>號快速倒行以鉤住</a:t>
            </a:r>
            <a:r>
              <a:rPr lang="en-US" altLang="zh-TW" dirty="0"/>
              <a:t>777</a:t>
            </a:r>
            <a:r>
              <a:rPr lang="zh-TW" altLang="en-US" dirty="0"/>
              <a:t>號的尾部鉤鎖使之減速下來，最後有人開小卡車，威爾跳到車上，小卡車開到已減速的</a:t>
            </a:r>
            <a:r>
              <a:rPr lang="en-US" altLang="zh-TW" dirty="0"/>
              <a:t>777</a:t>
            </a:r>
            <a:r>
              <a:rPr lang="zh-TW" altLang="en-US" dirty="0"/>
              <a:t>的駕駛室旁邊，威爾跳進去，腳部受傷的威爾進入控制室取得了完全控制的最終勝利。</a:t>
            </a:r>
          </a:p>
          <a:p>
            <a:endParaRPr lang="zh-TW" altLang="en-US" dirty="0"/>
          </a:p>
        </p:txBody>
      </p:sp>
    </p:spTree>
    <p:extLst>
      <p:ext uri="{BB962C8B-B14F-4D97-AF65-F5344CB8AC3E}">
        <p14:creationId xmlns:p14="http://schemas.microsoft.com/office/powerpoint/2010/main" val="2603179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高層的新對策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10</a:t>
            </a:fld>
            <a:endParaRPr lang="en-US" altLang="zh-TW"/>
          </a:p>
        </p:txBody>
      </p:sp>
      <p:pic>
        <p:nvPicPr>
          <p:cNvPr id="9218" name="Picture 2" descr="C:\Users\USER\Pictures\上層新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21216" cy="363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46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還要為我們冒險</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11</a:t>
            </a:fld>
            <a:endParaRPr lang="en-US" altLang="zh-TW"/>
          </a:p>
        </p:txBody>
      </p:sp>
      <p:pic>
        <p:nvPicPr>
          <p:cNvPr id="10242" name="Picture 2" descr="C:\Users\USER\Pictures\被強迫退休仍冒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65232" cy="36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1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高層的對策還是失敗</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12</a:t>
            </a:fld>
            <a:endParaRPr lang="en-US" altLang="zh-TW"/>
          </a:p>
        </p:txBody>
      </p:sp>
      <p:pic>
        <p:nvPicPr>
          <p:cNvPr id="11266" name="Picture 2" descr="C:\Users\USER\Pictures\上層對策失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84784"/>
            <a:ext cx="8981256" cy="378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44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成功通過彎道</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13</a:t>
            </a:fld>
            <a:endParaRPr lang="en-US" altLang="zh-TW"/>
          </a:p>
        </p:txBody>
      </p:sp>
      <p:pic>
        <p:nvPicPr>
          <p:cNvPr id="12290" name="Picture 2" descr="C:\Users\USER\Pictures\後拉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05780"/>
            <a:ext cx="768085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Pictures\克服彎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7901136" cy="333329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USER\Pictures\有驚無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84" y="2132856"/>
            <a:ext cx="8529464" cy="3598368"/>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USER\Pictures\成功通過彎道.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47" y="2603562"/>
            <a:ext cx="8691141" cy="366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7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ppt_x"/>
                                          </p:val>
                                        </p:tav>
                                        <p:tav tm="100000">
                                          <p:val>
                                            <p:strVal val="#ppt_x"/>
                                          </p:val>
                                        </p:tav>
                                      </p:tavLst>
                                    </p:anim>
                                    <p:anim calcmode="lin" valueType="num">
                                      <p:cBhvr additive="base">
                                        <p:cTn id="20"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additive="base">
                                        <p:cTn id="25" dur="500" fill="hold"/>
                                        <p:tgtEl>
                                          <p:spTgt spid="12293"/>
                                        </p:tgtEl>
                                        <p:attrNameLst>
                                          <p:attrName>ppt_x</p:attrName>
                                        </p:attrNameLst>
                                      </p:cBhvr>
                                      <p:tavLst>
                                        <p:tav tm="0">
                                          <p:val>
                                            <p:strVal val="#ppt_x"/>
                                          </p:val>
                                        </p:tav>
                                        <p:tav tm="100000">
                                          <p:val>
                                            <p:strVal val="#ppt_x"/>
                                          </p:val>
                                        </p:tav>
                                      </p:tavLst>
                                    </p:anim>
                                    <p:anim calcmode="lin" valueType="num">
                                      <p:cBhvr additive="base">
                                        <p:cTn id="26"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無法越過到車頭</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14</a:t>
            </a:fld>
            <a:endParaRPr lang="en-US" altLang="zh-TW"/>
          </a:p>
        </p:txBody>
      </p:sp>
      <p:pic>
        <p:nvPicPr>
          <p:cNvPr id="13314" name="Picture 2" descr="C:\Users\USER\Pictures\前往車頭.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477200" cy="357631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Pictures\越不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8" y="2132856"/>
            <a:ext cx="8549208" cy="360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接駁成功跳上車頭</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15</a:t>
            </a:fld>
            <a:endParaRPr lang="en-US" altLang="zh-TW"/>
          </a:p>
        </p:txBody>
      </p:sp>
      <p:pic>
        <p:nvPicPr>
          <p:cNvPr id="14338" name="Picture 2" descr="C:\Users\USER\Pictures\冒險接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117160" cy="342442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SER\Pictures\跳上車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4" y="1697431"/>
            <a:ext cx="8981256" cy="378896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USER\Pictures\成功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65" y="2492896"/>
            <a:ext cx="8837240" cy="372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1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高層心智模式</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16</a:t>
            </a:fld>
            <a:endParaRPr lang="en-US" altLang="zh-TW"/>
          </a:p>
        </p:txBody>
      </p:sp>
      <p:grpSp>
        <p:nvGrpSpPr>
          <p:cNvPr id="8" name="群組 7"/>
          <p:cNvGrpSpPr/>
          <p:nvPr/>
        </p:nvGrpSpPr>
        <p:grpSpPr>
          <a:xfrm>
            <a:off x="6801364" y="1696740"/>
            <a:ext cx="1952667" cy="3477582"/>
            <a:chOff x="817121" y="1093817"/>
            <a:chExt cx="2015000" cy="4063369"/>
          </a:xfrm>
        </p:grpSpPr>
        <p:sp>
          <p:nvSpPr>
            <p:cNvPr id="9" name="文字方塊 8"/>
            <p:cNvSpPr txBox="1"/>
            <p:nvPr/>
          </p:nvSpPr>
          <p:spPr>
            <a:xfrm>
              <a:off x="827584" y="1330166"/>
              <a:ext cx="1569660" cy="369332"/>
            </a:xfrm>
            <a:prstGeom prst="rect">
              <a:avLst/>
            </a:prstGeom>
            <a:noFill/>
          </p:spPr>
          <p:txBody>
            <a:bodyPr wrap="none" rtlCol="0">
              <a:spAutoFit/>
            </a:bodyPr>
            <a:lstStyle/>
            <a:p>
              <a:r>
                <a:rPr lang="zh-TW" altLang="en-US" dirty="0" smtClean="0"/>
                <a:t>公司利益優先</a:t>
              </a:r>
              <a:endParaRPr lang="zh-TW" altLang="en-US" dirty="0"/>
            </a:p>
          </p:txBody>
        </p:sp>
        <p:sp>
          <p:nvSpPr>
            <p:cNvPr id="10" name="文字方塊 9"/>
            <p:cNvSpPr txBox="1"/>
            <p:nvPr/>
          </p:nvSpPr>
          <p:spPr>
            <a:xfrm>
              <a:off x="827584" y="1955366"/>
              <a:ext cx="1569660" cy="369332"/>
            </a:xfrm>
            <a:prstGeom prst="rect">
              <a:avLst/>
            </a:prstGeom>
            <a:noFill/>
          </p:spPr>
          <p:txBody>
            <a:bodyPr wrap="none" rtlCol="0">
              <a:spAutoFit/>
            </a:bodyPr>
            <a:lstStyle/>
            <a:p>
              <a:r>
                <a:rPr lang="zh-TW" altLang="en-US" dirty="0" smtClean="0"/>
                <a:t>犧牲環境利益</a:t>
              </a:r>
              <a:endParaRPr lang="zh-TW" altLang="en-US" dirty="0"/>
            </a:p>
          </p:txBody>
        </p:sp>
        <p:cxnSp>
          <p:nvCxnSpPr>
            <p:cNvPr id="11" name="直線單箭頭接點 10"/>
            <p:cNvCxnSpPr/>
            <p:nvPr/>
          </p:nvCxnSpPr>
          <p:spPr>
            <a:xfrm flipV="1">
              <a:off x="2447764" y="109381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2" name="直線單箭頭接點 11"/>
            <p:cNvCxnSpPr/>
            <p:nvPr/>
          </p:nvCxnSpPr>
          <p:spPr>
            <a:xfrm flipV="1">
              <a:off x="2453374" y="1679604"/>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3" name="文字方塊 12"/>
            <p:cNvSpPr txBox="1"/>
            <p:nvPr/>
          </p:nvSpPr>
          <p:spPr>
            <a:xfrm>
              <a:off x="817121" y="2554302"/>
              <a:ext cx="1569660" cy="369332"/>
            </a:xfrm>
            <a:prstGeom prst="rect">
              <a:avLst/>
            </a:prstGeom>
            <a:noFill/>
          </p:spPr>
          <p:txBody>
            <a:bodyPr wrap="none" rtlCol="0">
              <a:spAutoFit/>
            </a:bodyPr>
            <a:lstStyle/>
            <a:p>
              <a:r>
                <a:rPr lang="zh-TW" altLang="en-US" dirty="0" smtClean="0"/>
                <a:t>高階主管權威</a:t>
              </a:r>
              <a:endParaRPr lang="zh-TW" altLang="en-US" dirty="0"/>
            </a:p>
          </p:txBody>
        </p:sp>
        <p:cxnSp>
          <p:nvCxnSpPr>
            <p:cNvPr id="14" name="直線單箭頭接點 13"/>
            <p:cNvCxnSpPr/>
            <p:nvPr/>
          </p:nvCxnSpPr>
          <p:spPr>
            <a:xfrm flipV="1">
              <a:off x="2466471" y="233075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5" name="文字方塊 14"/>
            <p:cNvSpPr txBox="1"/>
            <p:nvPr/>
          </p:nvSpPr>
          <p:spPr>
            <a:xfrm>
              <a:off x="878104" y="3076034"/>
              <a:ext cx="1107996" cy="369332"/>
            </a:xfrm>
            <a:prstGeom prst="rect">
              <a:avLst/>
            </a:prstGeom>
            <a:noFill/>
          </p:spPr>
          <p:txBody>
            <a:bodyPr wrap="none" rtlCol="0">
              <a:spAutoFit/>
            </a:bodyPr>
            <a:lstStyle/>
            <a:p>
              <a:r>
                <a:rPr lang="zh-TW" altLang="en-US" dirty="0" smtClean="0"/>
                <a:t>實務專業</a:t>
              </a:r>
              <a:endParaRPr lang="zh-TW" altLang="en-US" dirty="0"/>
            </a:p>
          </p:txBody>
        </p:sp>
        <p:cxnSp>
          <p:nvCxnSpPr>
            <p:cNvPr id="16" name="直線單箭頭接點 15"/>
            <p:cNvCxnSpPr/>
            <p:nvPr/>
          </p:nvCxnSpPr>
          <p:spPr>
            <a:xfrm>
              <a:off x="2447764" y="3076034"/>
              <a:ext cx="38435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7" name="文字方塊 16"/>
            <p:cNvSpPr txBox="1"/>
            <p:nvPr/>
          </p:nvSpPr>
          <p:spPr>
            <a:xfrm>
              <a:off x="834480" y="3634422"/>
              <a:ext cx="1569660" cy="369332"/>
            </a:xfrm>
            <a:prstGeom prst="rect">
              <a:avLst/>
            </a:prstGeom>
            <a:noFill/>
          </p:spPr>
          <p:txBody>
            <a:bodyPr wrap="none" rtlCol="0">
              <a:spAutoFit/>
            </a:bodyPr>
            <a:lstStyle/>
            <a:p>
              <a:r>
                <a:rPr lang="zh-TW" altLang="en-US" dirty="0" smtClean="0"/>
                <a:t>危機處理準確</a:t>
              </a:r>
              <a:endParaRPr lang="zh-TW" altLang="en-US" dirty="0"/>
            </a:p>
          </p:txBody>
        </p:sp>
        <p:cxnSp>
          <p:nvCxnSpPr>
            <p:cNvPr id="18" name="直線單箭頭接點 17"/>
            <p:cNvCxnSpPr/>
            <p:nvPr/>
          </p:nvCxnSpPr>
          <p:spPr>
            <a:xfrm>
              <a:off x="2453374" y="3689433"/>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9" name="文字方塊 18"/>
            <p:cNvSpPr txBox="1"/>
            <p:nvPr/>
          </p:nvSpPr>
          <p:spPr>
            <a:xfrm>
              <a:off x="915845" y="4169836"/>
              <a:ext cx="1107996" cy="369332"/>
            </a:xfrm>
            <a:prstGeom prst="rect">
              <a:avLst/>
            </a:prstGeom>
            <a:noFill/>
          </p:spPr>
          <p:txBody>
            <a:bodyPr wrap="none" rtlCol="0">
              <a:spAutoFit/>
            </a:bodyPr>
            <a:lstStyle/>
            <a:p>
              <a:r>
                <a:rPr lang="zh-TW" altLang="en-US" dirty="0" smtClean="0"/>
                <a:t>社會觀感</a:t>
              </a:r>
              <a:endParaRPr lang="zh-TW" altLang="en-US" dirty="0"/>
            </a:p>
          </p:txBody>
        </p:sp>
        <p:cxnSp>
          <p:nvCxnSpPr>
            <p:cNvPr id="20" name="直線單箭頭接點 19"/>
            <p:cNvCxnSpPr/>
            <p:nvPr/>
          </p:nvCxnSpPr>
          <p:spPr>
            <a:xfrm>
              <a:off x="2428756" y="4339570"/>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a:off x="921864" y="4756960"/>
              <a:ext cx="1107996" cy="369332"/>
            </a:xfrm>
            <a:prstGeom prst="rect">
              <a:avLst/>
            </a:prstGeom>
            <a:noFill/>
          </p:spPr>
          <p:txBody>
            <a:bodyPr wrap="none" rtlCol="0">
              <a:spAutoFit/>
            </a:bodyPr>
            <a:lstStyle/>
            <a:p>
              <a:r>
                <a:rPr lang="zh-TW" altLang="en-US" dirty="0" smtClean="0"/>
                <a:t>公司價值</a:t>
              </a:r>
              <a:endParaRPr lang="zh-TW" altLang="en-US" dirty="0"/>
            </a:p>
          </p:txBody>
        </p:sp>
        <p:cxnSp>
          <p:nvCxnSpPr>
            <p:cNvPr id="22" name="直線單箭頭接點 21"/>
            <p:cNvCxnSpPr/>
            <p:nvPr/>
          </p:nvCxnSpPr>
          <p:spPr>
            <a:xfrm>
              <a:off x="2391041" y="4787854"/>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sp>
        <p:nvSpPr>
          <p:cNvPr id="5147" name="AutoShape 45"/>
          <p:cNvSpPr>
            <a:spLocks noChangeAspect="1" noChangeArrowheads="1" noTextEdit="1"/>
          </p:cNvSpPr>
          <p:nvPr/>
        </p:nvSpPr>
        <p:spPr bwMode="auto">
          <a:xfrm>
            <a:off x="121465" y="1763713"/>
            <a:ext cx="6688138" cy="3671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3" name="群組 1092"/>
          <p:cNvGrpSpPr/>
          <p:nvPr/>
        </p:nvGrpSpPr>
        <p:grpSpPr>
          <a:xfrm>
            <a:off x="692150" y="2740025"/>
            <a:ext cx="2325688" cy="1219200"/>
            <a:chOff x="692150" y="2740025"/>
            <a:chExt cx="2325688" cy="1219200"/>
          </a:xfrm>
        </p:grpSpPr>
        <p:sp>
          <p:nvSpPr>
            <p:cNvPr id="1061" name="Arc 54"/>
            <p:cNvSpPr>
              <a:spLocks/>
            </p:cNvSpPr>
            <p:nvPr/>
          </p:nvSpPr>
          <p:spPr bwMode="auto">
            <a:xfrm>
              <a:off x="692150" y="2740025"/>
              <a:ext cx="2249488" cy="1219200"/>
            </a:xfrm>
            <a:custGeom>
              <a:avLst/>
              <a:gdLst>
                <a:gd name="G0" fmla="+- 20533 0 0"/>
                <a:gd name="G1" fmla="+- 21600 0 0"/>
                <a:gd name="G2" fmla="+- 21600 0 0"/>
                <a:gd name="T0" fmla="*/ 0 w 39864"/>
                <a:gd name="T1" fmla="*/ 14896 h 21600"/>
                <a:gd name="T2" fmla="*/ 39864 w 39864"/>
                <a:gd name="T3" fmla="*/ 11963 h 21600"/>
                <a:gd name="T4" fmla="*/ 20533 w 39864"/>
                <a:gd name="T5" fmla="*/ 21600 h 21600"/>
              </a:gdLst>
              <a:ahLst/>
              <a:cxnLst>
                <a:cxn ang="0">
                  <a:pos x="T0" y="T1"/>
                </a:cxn>
                <a:cxn ang="0">
                  <a:pos x="T2" y="T3"/>
                </a:cxn>
                <a:cxn ang="0">
                  <a:pos x="T4" y="T5"/>
                </a:cxn>
              </a:cxnLst>
              <a:rect l="0" t="0" r="r" b="b"/>
              <a:pathLst>
                <a:path w="39864" h="21600" fill="none" extrusionOk="0">
                  <a:moveTo>
                    <a:pt x="-1" y="14895"/>
                  </a:moveTo>
                  <a:cubicBezTo>
                    <a:pt x="2900" y="6011"/>
                    <a:pt x="11186" y="0"/>
                    <a:pt x="20533" y="0"/>
                  </a:cubicBezTo>
                  <a:cubicBezTo>
                    <a:pt x="28723" y="0"/>
                    <a:pt x="36209" y="4632"/>
                    <a:pt x="39864" y="11962"/>
                  </a:cubicBezTo>
                </a:path>
                <a:path w="39864" h="21600" stroke="0" extrusionOk="0">
                  <a:moveTo>
                    <a:pt x="-1" y="14895"/>
                  </a:moveTo>
                  <a:cubicBezTo>
                    <a:pt x="2900" y="6011"/>
                    <a:pt x="11186" y="0"/>
                    <a:pt x="20533" y="0"/>
                  </a:cubicBezTo>
                  <a:cubicBezTo>
                    <a:pt x="28723" y="0"/>
                    <a:pt x="36209" y="4632"/>
                    <a:pt x="39864" y="11962"/>
                  </a:cubicBezTo>
                  <a:lnTo>
                    <a:pt x="20533" y="2160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2" name="Freeform 55"/>
            <p:cNvSpPr>
              <a:spLocks/>
            </p:cNvSpPr>
            <p:nvPr/>
          </p:nvSpPr>
          <p:spPr bwMode="auto">
            <a:xfrm>
              <a:off x="2894013" y="3395663"/>
              <a:ext cx="123825" cy="195262"/>
            </a:xfrm>
            <a:custGeom>
              <a:avLst/>
              <a:gdLst>
                <a:gd name="T0" fmla="*/ 78 w 78"/>
                <a:gd name="T1" fmla="*/ 123 h 123"/>
                <a:gd name="T2" fmla="*/ 67 w 78"/>
                <a:gd name="T3" fmla="*/ 0 h 123"/>
                <a:gd name="T4" fmla="*/ 0 w 78"/>
                <a:gd name="T5" fmla="*/ 22 h 123"/>
                <a:gd name="T6" fmla="*/ 78 w 78"/>
                <a:gd name="T7" fmla="*/ 123 h 123"/>
              </a:gdLst>
              <a:ahLst/>
              <a:cxnLst>
                <a:cxn ang="0">
                  <a:pos x="T0" y="T1"/>
                </a:cxn>
                <a:cxn ang="0">
                  <a:pos x="T2" y="T3"/>
                </a:cxn>
                <a:cxn ang="0">
                  <a:pos x="T4" y="T5"/>
                </a:cxn>
                <a:cxn ang="0">
                  <a:pos x="T6" y="T7"/>
                </a:cxn>
              </a:cxnLst>
              <a:rect l="0" t="0" r="r" b="b"/>
              <a:pathLst>
                <a:path w="78" h="123">
                  <a:moveTo>
                    <a:pt x="78" y="123"/>
                  </a:moveTo>
                  <a:lnTo>
                    <a:pt x="67" y="0"/>
                  </a:lnTo>
                  <a:lnTo>
                    <a:pt x="0" y="22"/>
                  </a:lnTo>
                  <a:lnTo>
                    <a:pt x="78" y="123"/>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3" name="Rectangle 56"/>
            <p:cNvSpPr>
              <a:spLocks noChangeArrowheads="1"/>
            </p:cNvSpPr>
            <p:nvPr/>
          </p:nvSpPr>
          <p:spPr bwMode="auto">
            <a:xfrm>
              <a:off x="2795588" y="337820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092" name="群組 1091"/>
          <p:cNvGrpSpPr/>
          <p:nvPr/>
        </p:nvGrpSpPr>
        <p:grpSpPr>
          <a:xfrm>
            <a:off x="241300" y="2814638"/>
            <a:ext cx="3232151" cy="1468437"/>
            <a:chOff x="241300" y="2814638"/>
            <a:chExt cx="3232151" cy="1468437"/>
          </a:xfrm>
        </p:grpSpPr>
        <p:sp>
          <p:nvSpPr>
            <p:cNvPr id="5149" name="Rectangle 48"/>
            <p:cNvSpPr>
              <a:spLocks noChangeArrowheads="1"/>
            </p:cNvSpPr>
            <p:nvPr/>
          </p:nvSpPr>
          <p:spPr bwMode="auto">
            <a:xfrm>
              <a:off x="241300" y="3590925"/>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犧牲環境利益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091" name="群組 1090"/>
            <p:cNvGrpSpPr/>
            <p:nvPr/>
          </p:nvGrpSpPr>
          <p:grpSpPr>
            <a:xfrm>
              <a:off x="738188" y="2814638"/>
              <a:ext cx="2735263" cy="1468437"/>
              <a:chOff x="738188" y="2814638"/>
              <a:chExt cx="2735263" cy="1468437"/>
            </a:xfrm>
          </p:grpSpPr>
          <p:sp>
            <p:nvSpPr>
              <p:cNvPr id="5148" name="Rectangle 47"/>
              <p:cNvSpPr>
                <a:spLocks noChangeArrowheads="1"/>
              </p:cNvSpPr>
              <p:nvPr/>
            </p:nvSpPr>
            <p:spPr bwMode="auto">
              <a:xfrm>
                <a:off x="2627313" y="3600450"/>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公司利益優先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4" name="Arc 57"/>
              <p:cNvSpPr>
                <a:spLocks/>
              </p:cNvSpPr>
              <p:nvPr/>
            </p:nvSpPr>
            <p:spPr bwMode="auto">
              <a:xfrm>
                <a:off x="866775" y="2814638"/>
                <a:ext cx="2090738" cy="1468437"/>
              </a:xfrm>
              <a:custGeom>
                <a:avLst/>
                <a:gdLst>
                  <a:gd name="G0" fmla="+- 14475 0 0"/>
                  <a:gd name="G1" fmla="+- 0 0 0"/>
                  <a:gd name="G2" fmla="+- 21600 0 0"/>
                  <a:gd name="T0" fmla="*/ 30746 w 30746"/>
                  <a:gd name="T1" fmla="*/ 14206 h 21600"/>
                  <a:gd name="T2" fmla="*/ 0 w 30746"/>
                  <a:gd name="T3" fmla="*/ 16032 h 21600"/>
                  <a:gd name="T4" fmla="*/ 14475 w 30746"/>
                  <a:gd name="T5" fmla="*/ 0 h 21600"/>
                </a:gdLst>
                <a:ahLst/>
                <a:cxnLst>
                  <a:cxn ang="0">
                    <a:pos x="T0" y="T1"/>
                  </a:cxn>
                  <a:cxn ang="0">
                    <a:pos x="T2" y="T3"/>
                  </a:cxn>
                  <a:cxn ang="0">
                    <a:pos x="T4" y="T5"/>
                  </a:cxn>
                </a:cxnLst>
                <a:rect l="0" t="0" r="r" b="b"/>
                <a:pathLst>
                  <a:path w="30746" h="21600" fill="none" extrusionOk="0">
                    <a:moveTo>
                      <a:pt x="30746" y="14206"/>
                    </a:moveTo>
                    <a:cubicBezTo>
                      <a:pt x="26644" y="18904"/>
                      <a:pt x="20711" y="21600"/>
                      <a:pt x="14475" y="21600"/>
                    </a:cubicBezTo>
                    <a:cubicBezTo>
                      <a:pt x="9127" y="21600"/>
                      <a:pt x="3969" y="19616"/>
                      <a:pt x="-1" y="16032"/>
                    </a:cubicBezTo>
                  </a:path>
                  <a:path w="30746" h="21600" stroke="0" extrusionOk="0">
                    <a:moveTo>
                      <a:pt x="30746" y="14206"/>
                    </a:moveTo>
                    <a:cubicBezTo>
                      <a:pt x="26644" y="18904"/>
                      <a:pt x="20711" y="21600"/>
                      <a:pt x="14475" y="21600"/>
                    </a:cubicBezTo>
                    <a:cubicBezTo>
                      <a:pt x="9127" y="21600"/>
                      <a:pt x="3969" y="19616"/>
                      <a:pt x="-1" y="16032"/>
                    </a:cubicBezTo>
                    <a:lnTo>
                      <a:pt x="14475" y="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5" name="Freeform 58"/>
              <p:cNvSpPr>
                <a:spLocks/>
              </p:cNvSpPr>
              <p:nvPr/>
            </p:nvSpPr>
            <p:spPr bwMode="auto">
              <a:xfrm>
                <a:off x="738188" y="3776663"/>
                <a:ext cx="158750" cy="168275"/>
              </a:xfrm>
              <a:custGeom>
                <a:avLst/>
                <a:gdLst>
                  <a:gd name="T0" fmla="*/ 0 w 100"/>
                  <a:gd name="T1" fmla="*/ 0 h 106"/>
                  <a:gd name="T2" fmla="*/ 56 w 100"/>
                  <a:gd name="T3" fmla="*/ 106 h 106"/>
                  <a:gd name="T4" fmla="*/ 100 w 100"/>
                  <a:gd name="T5" fmla="*/ 56 h 106"/>
                  <a:gd name="T6" fmla="*/ 0 w 100"/>
                  <a:gd name="T7" fmla="*/ 0 h 106"/>
                </a:gdLst>
                <a:ahLst/>
                <a:cxnLst>
                  <a:cxn ang="0">
                    <a:pos x="T0" y="T1"/>
                  </a:cxn>
                  <a:cxn ang="0">
                    <a:pos x="T2" y="T3"/>
                  </a:cxn>
                  <a:cxn ang="0">
                    <a:pos x="T4" y="T5"/>
                  </a:cxn>
                  <a:cxn ang="0">
                    <a:pos x="T6" y="T7"/>
                  </a:cxn>
                </a:cxnLst>
                <a:rect l="0" t="0" r="r" b="b"/>
                <a:pathLst>
                  <a:path w="100" h="106">
                    <a:moveTo>
                      <a:pt x="0" y="0"/>
                    </a:moveTo>
                    <a:lnTo>
                      <a:pt x="56" y="106"/>
                    </a:lnTo>
                    <a:lnTo>
                      <a:pt x="100" y="56"/>
                    </a:lnTo>
                    <a:lnTo>
                      <a:pt x="0" y="0"/>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6" name="Rectangle 59"/>
              <p:cNvSpPr>
                <a:spLocks noChangeArrowheads="1"/>
              </p:cNvSpPr>
              <p:nvPr/>
            </p:nvSpPr>
            <p:spPr bwMode="auto">
              <a:xfrm>
                <a:off x="914400" y="37512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5" name="群組 1094"/>
          <p:cNvGrpSpPr/>
          <p:nvPr/>
        </p:nvGrpSpPr>
        <p:grpSpPr>
          <a:xfrm>
            <a:off x="3138488" y="2935288"/>
            <a:ext cx="1611313" cy="1716087"/>
            <a:chOff x="3138488" y="2935288"/>
            <a:chExt cx="1611313" cy="1716087"/>
          </a:xfrm>
        </p:grpSpPr>
        <p:sp>
          <p:nvSpPr>
            <p:cNvPr id="1068" name="Arc 60"/>
            <p:cNvSpPr>
              <a:spLocks/>
            </p:cNvSpPr>
            <p:nvPr/>
          </p:nvSpPr>
          <p:spPr bwMode="auto">
            <a:xfrm>
              <a:off x="3138488" y="3151188"/>
              <a:ext cx="1231900" cy="1500187"/>
            </a:xfrm>
            <a:custGeom>
              <a:avLst/>
              <a:gdLst>
                <a:gd name="G0" fmla="+- 16356 0 0"/>
                <a:gd name="G1" fmla="+- 19896 0 0"/>
                <a:gd name="G2" fmla="+- 21600 0 0"/>
                <a:gd name="T0" fmla="*/ 0 w 16356"/>
                <a:gd name="T1" fmla="*/ 5787 h 19896"/>
                <a:gd name="T2" fmla="*/ 7948 w 16356"/>
                <a:gd name="T3" fmla="*/ 0 h 19896"/>
                <a:gd name="T4" fmla="*/ 16356 w 16356"/>
                <a:gd name="T5" fmla="*/ 19896 h 19896"/>
              </a:gdLst>
              <a:ahLst/>
              <a:cxnLst>
                <a:cxn ang="0">
                  <a:pos x="T0" y="T1"/>
                </a:cxn>
                <a:cxn ang="0">
                  <a:pos x="T2" y="T3"/>
                </a:cxn>
                <a:cxn ang="0">
                  <a:pos x="T4" y="T5"/>
                </a:cxn>
              </a:cxnLst>
              <a:rect l="0" t="0" r="r" b="b"/>
              <a:pathLst>
                <a:path w="16356" h="19896" fill="none" extrusionOk="0">
                  <a:moveTo>
                    <a:pt x="0" y="5787"/>
                  </a:moveTo>
                  <a:cubicBezTo>
                    <a:pt x="2169" y="3272"/>
                    <a:pt x="4889" y="1292"/>
                    <a:pt x="7947" y="-1"/>
                  </a:cubicBezTo>
                </a:path>
                <a:path w="16356" h="19896" stroke="0" extrusionOk="0">
                  <a:moveTo>
                    <a:pt x="0" y="5787"/>
                  </a:moveTo>
                  <a:cubicBezTo>
                    <a:pt x="2169" y="3272"/>
                    <a:pt x="4889" y="1292"/>
                    <a:pt x="7947" y="-1"/>
                  </a:cubicBezTo>
                  <a:lnTo>
                    <a:pt x="16356" y="19896"/>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4" name="群組 1093"/>
            <p:cNvGrpSpPr/>
            <p:nvPr/>
          </p:nvGrpSpPr>
          <p:grpSpPr>
            <a:xfrm>
              <a:off x="3727450" y="2935288"/>
              <a:ext cx="1022351" cy="452437"/>
              <a:chOff x="3727450" y="2935288"/>
              <a:chExt cx="1022351" cy="452437"/>
            </a:xfrm>
          </p:grpSpPr>
          <p:sp>
            <p:nvSpPr>
              <p:cNvPr id="5150" name="Rectangle 49"/>
              <p:cNvSpPr>
                <a:spLocks noChangeArrowheads="1"/>
              </p:cNvSpPr>
              <p:nvPr/>
            </p:nvSpPr>
            <p:spPr bwMode="auto">
              <a:xfrm>
                <a:off x="3903663" y="29352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高階主管權威</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9" name="Freeform 61"/>
              <p:cNvSpPr>
                <a:spLocks/>
              </p:cNvSpPr>
              <p:nvPr/>
            </p:nvSpPr>
            <p:spPr bwMode="auto">
              <a:xfrm>
                <a:off x="3727450" y="3103563"/>
                <a:ext cx="158750" cy="79375"/>
              </a:xfrm>
              <a:custGeom>
                <a:avLst/>
                <a:gdLst>
                  <a:gd name="T0" fmla="*/ 100 w 100"/>
                  <a:gd name="T1" fmla="*/ 0 h 50"/>
                  <a:gd name="T2" fmla="*/ 0 w 100"/>
                  <a:gd name="T3" fmla="*/ 0 h 50"/>
                  <a:gd name="T4" fmla="*/ 16 w 100"/>
                  <a:gd name="T5" fmla="*/ 50 h 50"/>
                  <a:gd name="T6" fmla="*/ 100 w 100"/>
                  <a:gd name="T7" fmla="*/ 0 h 50"/>
                </a:gdLst>
                <a:ahLst/>
                <a:cxnLst>
                  <a:cxn ang="0">
                    <a:pos x="T0" y="T1"/>
                  </a:cxn>
                  <a:cxn ang="0">
                    <a:pos x="T2" y="T3"/>
                  </a:cxn>
                  <a:cxn ang="0">
                    <a:pos x="T4" y="T5"/>
                  </a:cxn>
                  <a:cxn ang="0">
                    <a:pos x="T6" y="T7"/>
                  </a:cxn>
                </a:cxnLst>
                <a:rect l="0" t="0" r="r" b="b"/>
                <a:pathLst>
                  <a:path w="100" h="50">
                    <a:moveTo>
                      <a:pt x="100" y="0"/>
                    </a:moveTo>
                    <a:lnTo>
                      <a:pt x="0" y="0"/>
                    </a:lnTo>
                    <a:lnTo>
                      <a:pt x="16" y="50"/>
                    </a:lnTo>
                    <a:lnTo>
                      <a:pt x="10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0" name="Rectangle 62"/>
              <p:cNvSpPr>
                <a:spLocks noChangeArrowheads="1"/>
              </p:cNvSpPr>
              <p:nvPr/>
            </p:nvSpPr>
            <p:spPr bwMode="auto">
              <a:xfrm>
                <a:off x="3735388" y="3182938"/>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8" name="群組 1097"/>
          <p:cNvGrpSpPr/>
          <p:nvPr/>
        </p:nvGrpSpPr>
        <p:grpSpPr>
          <a:xfrm>
            <a:off x="4503738" y="3055938"/>
            <a:ext cx="1223963" cy="917574"/>
            <a:chOff x="4503738" y="3055938"/>
            <a:chExt cx="1223963" cy="917574"/>
          </a:xfrm>
        </p:grpSpPr>
        <p:sp>
          <p:nvSpPr>
            <p:cNvPr id="1072" name="Line 64"/>
            <p:cNvSpPr>
              <a:spLocks noChangeShapeType="1"/>
            </p:cNvSpPr>
            <p:nvPr/>
          </p:nvSpPr>
          <p:spPr bwMode="auto">
            <a:xfrm flipV="1">
              <a:off x="5181600" y="3351213"/>
              <a:ext cx="195263" cy="123825"/>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7" name="群組 1096"/>
            <p:cNvGrpSpPr/>
            <p:nvPr/>
          </p:nvGrpSpPr>
          <p:grpSpPr>
            <a:xfrm>
              <a:off x="4503738" y="3055938"/>
              <a:ext cx="1223963" cy="917574"/>
              <a:chOff x="4503738" y="3055938"/>
              <a:chExt cx="1223963" cy="917574"/>
            </a:xfrm>
          </p:grpSpPr>
          <p:sp>
            <p:nvSpPr>
              <p:cNvPr id="5151" name="Rectangle 50"/>
              <p:cNvSpPr>
                <a:spLocks noChangeArrowheads="1"/>
              </p:cNvSpPr>
              <p:nvPr/>
            </p:nvSpPr>
            <p:spPr bwMode="auto">
              <a:xfrm>
                <a:off x="5164138" y="3803650"/>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100" dirty="0" smtClean="0">
                    <a:solidFill>
                      <a:srgbClr val="000000"/>
                    </a:solidFill>
                    <a:latin typeface="Times New Roman" panose="02020603050405020304" pitchFamily="18" charset="0"/>
                  </a:rPr>
                  <a:t>實</a:t>
                </a:r>
                <a:r>
                  <a:rPr lang="zh-TW" altLang="en-US" sz="1100" dirty="0">
                    <a:solidFill>
                      <a:srgbClr val="000000"/>
                    </a:solidFill>
                    <a:latin typeface="Times New Roman" panose="02020603050405020304" pitchFamily="18" charset="0"/>
                  </a:rPr>
                  <a:t>務</a:t>
                </a:r>
                <a:r>
                  <a:rPr kumimoji="0" lang="zh-TW" altLang="en-US" sz="1100" b="0" i="0" u="none" strike="noStrike" cap="none" normalizeH="0" baseline="0" dirty="0" smtClean="0">
                    <a:ln>
                      <a:noFill/>
                    </a:ln>
                    <a:solidFill>
                      <a:srgbClr val="000000"/>
                    </a:solidFill>
                    <a:effectLst/>
                    <a:latin typeface="Times New Roman" panose="02020603050405020304" pitchFamily="18" charset="0"/>
                  </a:rPr>
                  <a:t>專業</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1" name="Arc 63"/>
              <p:cNvSpPr>
                <a:spLocks/>
              </p:cNvSpPr>
              <p:nvPr/>
            </p:nvSpPr>
            <p:spPr bwMode="auto">
              <a:xfrm>
                <a:off x="4503738" y="3055938"/>
                <a:ext cx="884238" cy="895350"/>
              </a:xfrm>
              <a:custGeom>
                <a:avLst/>
                <a:gdLst>
                  <a:gd name="G0" fmla="+- 0 0 0"/>
                  <a:gd name="G1" fmla="+- 20675 0 0"/>
                  <a:gd name="G2" fmla="+- 21600 0 0"/>
                  <a:gd name="T0" fmla="*/ 6254 w 20414"/>
                  <a:gd name="T1" fmla="*/ 0 h 20675"/>
                  <a:gd name="T2" fmla="*/ 20414 w 20414"/>
                  <a:gd name="T3" fmla="*/ 13616 h 20675"/>
                  <a:gd name="T4" fmla="*/ 0 w 20414"/>
                  <a:gd name="T5" fmla="*/ 20675 h 20675"/>
                </a:gdLst>
                <a:ahLst/>
                <a:cxnLst>
                  <a:cxn ang="0">
                    <a:pos x="T0" y="T1"/>
                  </a:cxn>
                  <a:cxn ang="0">
                    <a:pos x="T2" y="T3"/>
                  </a:cxn>
                  <a:cxn ang="0">
                    <a:pos x="T4" y="T5"/>
                  </a:cxn>
                </a:cxnLst>
                <a:rect l="0" t="0" r="r" b="b"/>
                <a:pathLst>
                  <a:path w="20414" h="20675" fill="none" extrusionOk="0">
                    <a:moveTo>
                      <a:pt x="6253" y="0"/>
                    </a:moveTo>
                    <a:cubicBezTo>
                      <a:pt x="12884" y="2005"/>
                      <a:pt x="18150" y="7069"/>
                      <a:pt x="20413" y="13616"/>
                    </a:cubicBezTo>
                  </a:path>
                  <a:path w="20414" h="20675" stroke="0" extrusionOk="0">
                    <a:moveTo>
                      <a:pt x="6253" y="0"/>
                    </a:moveTo>
                    <a:cubicBezTo>
                      <a:pt x="12884" y="2005"/>
                      <a:pt x="18150" y="7069"/>
                      <a:pt x="20413" y="13616"/>
                    </a:cubicBezTo>
                    <a:lnTo>
                      <a:pt x="0" y="20675"/>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3" name="Line 65"/>
              <p:cNvSpPr>
                <a:spLocks noChangeShapeType="1"/>
              </p:cNvSpPr>
              <p:nvPr/>
            </p:nvSpPr>
            <p:spPr bwMode="auto">
              <a:xfrm flipV="1">
                <a:off x="5199063" y="3368675"/>
                <a:ext cx="195263" cy="125412"/>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4" name="Freeform 66"/>
              <p:cNvSpPr>
                <a:spLocks/>
              </p:cNvSpPr>
              <p:nvPr/>
            </p:nvSpPr>
            <p:spPr bwMode="auto">
              <a:xfrm>
                <a:off x="5349875" y="3635375"/>
                <a:ext cx="80963" cy="158750"/>
              </a:xfrm>
              <a:custGeom>
                <a:avLst/>
                <a:gdLst>
                  <a:gd name="T0" fmla="*/ 51 w 51"/>
                  <a:gd name="T1" fmla="*/ 100 h 100"/>
                  <a:gd name="T2" fmla="*/ 51 w 51"/>
                  <a:gd name="T3" fmla="*/ 0 h 100"/>
                  <a:gd name="T4" fmla="*/ 0 w 51"/>
                  <a:gd name="T5" fmla="*/ 11 h 100"/>
                  <a:gd name="T6" fmla="*/ 51 w 51"/>
                  <a:gd name="T7" fmla="*/ 100 h 100"/>
                </a:gdLst>
                <a:ahLst/>
                <a:cxnLst>
                  <a:cxn ang="0">
                    <a:pos x="T0" y="T1"/>
                  </a:cxn>
                  <a:cxn ang="0">
                    <a:pos x="T2" y="T3"/>
                  </a:cxn>
                  <a:cxn ang="0">
                    <a:pos x="T4" y="T5"/>
                  </a:cxn>
                  <a:cxn ang="0">
                    <a:pos x="T6" y="T7"/>
                  </a:cxn>
                </a:cxnLst>
                <a:rect l="0" t="0" r="r" b="b"/>
                <a:pathLst>
                  <a:path w="51" h="100">
                    <a:moveTo>
                      <a:pt x="51" y="100"/>
                    </a:moveTo>
                    <a:lnTo>
                      <a:pt x="51" y="0"/>
                    </a:lnTo>
                    <a:lnTo>
                      <a:pt x="0" y="11"/>
                    </a:lnTo>
                    <a:lnTo>
                      <a:pt x="5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5" name="Rectangle 67"/>
              <p:cNvSpPr>
                <a:spLocks noChangeArrowheads="1"/>
              </p:cNvSpPr>
              <p:nvPr/>
            </p:nvSpPr>
            <p:spPr bwMode="auto">
              <a:xfrm>
                <a:off x="5253038" y="3590925"/>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9" name="群組 1098"/>
          <p:cNvGrpSpPr/>
          <p:nvPr/>
        </p:nvGrpSpPr>
        <p:grpSpPr>
          <a:xfrm>
            <a:off x="3948113" y="3860800"/>
            <a:ext cx="1479550" cy="831850"/>
            <a:chOff x="3948113" y="3860800"/>
            <a:chExt cx="1479550" cy="831850"/>
          </a:xfrm>
        </p:grpSpPr>
        <p:sp>
          <p:nvSpPr>
            <p:cNvPr id="1056" name="Rectangle 51"/>
            <p:cNvSpPr>
              <a:spLocks noChangeArrowheads="1"/>
            </p:cNvSpPr>
            <p:nvPr/>
          </p:nvSpPr>
          <p:spPr bwMode="auto">
            <a:xfrm>
              <a:off x="3948113" y="45227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6" name="Arc 68"/>
            <p:cNvSpPr>
              <a:spLocks/>
            </p:cNvSpPr>
            <p:nvPr/>
          </p:nvSpPr>
          <p:spPr bwMode="auto">
            <a:xfrm>
              <a:off x="4645025" y="3860800"/>
              <a:ext cx="782638" cy="728662"/>
            </a:xfrm>
            <a:custGeom>
              <a:avLst/>
              <a:gdLst>
                <a:gd name="G0" fmla="+- 0 0 0"/>
                <a:gd name="G1" fmla="+- 0 0 0"/>
                <a:gd name="G2" fmla="+- 21600 0 0"/>
                <a:gd name="T0" fmla="*/ 21316 w 21316"/>
                <a:gd name="T1" fmla="*/ 3488 h 19847"/>
                <a:gd name="T2" fmla="*/ 8524 w 21316"/>
                <a:gd name="T3" fmla="*/ 19847 h 19847"/>
                <a:gd name="T4" fmla="*/ 0 w 21316"/>
                <a:gd name="T5" fmla="*/ 0 h 19847"/>
              </a:gdLst>
              <a:ahLst/>
              <a:cxnLst>
                <a:cxn ang="0">
                  <a:pos x="T0" y="T1"/>
                </a:cxn>
                <a:cxn ang="0">
                  <a:pos x="T2" y="T3"/>
                </a:cxn>
                <a:cxn ang="0">
                  <a:pos x="T4" y="T5"/>
                </a:cxn>
              </a:cxnLst>
              <a:rect l="0" t="0" r="r" b="b"/>
              <a:pathLst>
                <a:path w="21316" h="19847" fill="none" extrusionOk="0">
                  <a:moveTo>
                    <a:pt x="21316" y="3488"/>
                  </a:moveTo>
                  <a:cubicBezTo>
                    <a:pt x="20125" y="10767"/>
                    <a:pt x="15301" y="16936"/>
                    <a:pt x="8523" y="19846"/>
                  </a:cubicBezTo>
                </a:path>
                <a:path w="21316" h="19847" stroke="0" extrusionOk="0">
                  <a:moveTo>
                    <a:pt x="21316" y="3488"/>
                  </a:moveTo>
                  <a:cubicBezTo>
                    <a:pt x="20125" y="10767"/>
                    <a:pt x="15301" y="16936"/>
                    <a:pt x="8523" y="19846"/>
                  </a:cubicBezTo>
                  <a:lnTo>
                    <a:pt x="0"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 name="Freeform 69"/>
            <p:cNvSpPr>
              <a:spLocks/>
            </p:cNvSpPr>
            <p:nvPr/>
          </p:nvSpPr>
          <p:spPr bwMode="auto">
            <a:xfrm>
              <a:off x="4818063" y="4557713"/>
              <a:ext cx="150813" cy="79375"/>
            </a:xfrm>
            <a:custGeom>
              <a:avLst/>
              <a:gdLst>
                <a:gd name="T0" fmla="*/ 0 w 95"/>
                <a:gd name="T1" fmla="*/ 50 h 50"/>
                <a:gd name="T2" fmla="*/ 95 w 95"/>
                <a:gd name="T3" fmla="*/ 50 h 50"/>
                <a:gd name="T4" fmla="*/ 84 w 95"/>
                <a:gd name="T5" fmla="*/ 0 h 50"/>
                <a:gd name="T6" fmla="*/ 0 w 95"/>
                <a:gd name="T7" fmla="*/ 50 h 50"/>
              </a:gdLst>
              <a:ahLst/>
              <a:cxnLst>
                <a:cxn ang="0">
                  <a:pos x="T0" y="T1"/>
                </a:cxn>
                <a:cxn ang="0">
                  <a:pos x="T2" y="T3"/>
                </a:cxn>
                <a:cxn ang="0">
                  <a:pos x="T4" y="T5"/>
                </a:cxn>
                <a:cxn ang="0">
                  <a:pos x="T6" y="T7"/>
                </a:cxn>
              </a:cxnLst>
              <a:rect l="0" t="0" r="r" b="b"/>
              <a:pathLst>
                <a:path w="95" h="50">
                  <a:moveTo>
                    <a:pt x="0" y="50"/>
                  </a:moveTo>
                  <a:lnTo>
                    <a:pt x="95" y="50"/>
                  </a:lnTo>
                  <a:lnTo>
                    <a:pt x="84" y="0"/>
                  </a:lnTo>
                  <a:lnTo>
                    <a:pt x="0" y="5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8" name="Rectangle 70"/>
            <p:cNvSpPr>
              <a:spLocks noChangeArrowheads="1"/>
            </p:cNvSpPr>
            <p:nvPr/>
          </p:nvSpPr>
          <p:spPr bwMode="auto">
            <a:xfrm>
              <a:off x="4897438" y="4397375"/>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103" name="群組 1102"/>
          <p:cNvGrpSpPr/>
          <p:nvPr/>
        </p:nvGrpSpPr>
        <p:grpSpPr>
          <a:xfrm>
            <a:off x="4695825" y="3303588"/>
            <a:ext cx="1857376" cy="1423987"/>
            <a:chOff x="4695825" y="3303588"/>
            <a:chExt cx="1857376" cy="1423987"/>
          </a:xfrm>
        </p:grpSpPr>
        <p:sp>
          <p:nvSpPr>
            <p:cNvPr id="1057" name="Rectangle 52"/>
            <p:cNvSpPr>
              <a:spLocks noChangeArrowheads="1"/>
            </p:cNvSpPr>
            <p:nvPr/>
          </p:nvSpPr>
          <p:spPr bwMode="auto">
            <a:xfrm>
              <a:off x="5989638" y="3776663"/>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9" name="Arc 71"/>
            <p:cNvSpPr>
              <a:spLocks/>
            </p:cNvSpPr>
            <p:nvPr/>
          </p:nvSpPr>
          <p:spPr bwMode="auto">
            <a:xfrm>
              <a:off x="4695825" y="3303588"/>
              <a:ext cx="1446213" cy="1423987"/>
            </a:xfrm>
            <a:custGeom>
              <a:avLst/>
              <a:gdLst>
                <a:gd name="G0" fmla="+- 3959 0 0"/>
                <a:gd name="G1" fmla="+- 0 0 0"/>
                <a:gd name="G2" fmla="+- 21600 0 0"/>
                <a:gd name="T0" fmla="*/ 21950 w 21950"/>
                <a:gd name="T1" fmla="*/ 11954 h 21600"/>
                <a:gd name="T2" fmla="*/ 0 w 21950"/>
                <a:gd name="T3" fmla="*/ 21234 h 21600"/>
                <a:gd name="T4" fmla="*/ 3959 w 21950"/>
                <a:gd name="T5" fmla="*/ 0 h 21600"/>
              </a:gdLst>
              <a:ahLst/>
              <a:cxnLst>
                <a:cxn ang="0">
                  <a:pos x="T0" y="T1"/>
                </a:cxn>
                <a:cxn ang="0">
                  <a:pos x="T2" y="T3"/>
                </a:cxn>
                <a:cxn ang="0">
                  <a:pos x="T4" y="T5"/>
                </a:cxn>
              </a:cxnLst>
              <a:rect l="0" t="0" r="r" b="b"/>
              <a:pathLst>
                <a:path w="21950" h="21600" fill="none" extrusionOk="0">
                  <a:moveTo>
                    <a:pt x="21949" y="11953"/>
                  </a:moveTo>
                  <a:cubicBezTo>
                    <a:pt x="17946" y="17978"/>
                    <a:pt x="11192" y="21600"/>
                    <a:pt x="3959" y="21600"/>
                  </a:cubicBezTo>
                  <a:cubicBezTo>
                    <a:pt x="2630" y="21600"/>
                    <a:pt x="1305" y="21477"/>
                    <a:pt x="-1" y="21234"/>
                  </a:cubicBezTo>
                </a:path>
                <a:path w="21950" h="21600" stroke="0" extrusionOk="0">
                  <a:moveTo>
                    <a:pt x="21949" y="11953"/>
                  </a:moveTo>
                  <a:cubicBezTo>
                    <a:pt x="17946" y="17978"/>
                    <a:pt x="11192" y="21600"/>
                    <a:pt x="3959" y="21600"/>
                  </a:cubicBezTo>
                  <a:cubicBezTo>
                    <a:pt x="2630" y="21600"/>
                    <a:pt x="1305" y="21477"/>
                    <a:pt x="-1" y="21234"/>
                  </a:cubicBezTo>
                  <a:lnTo>
                    <a:pt x="3959"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0" name="Freeform 72"/>
            <p:cNvSpPr>
              <a:spLocks/>
            </p:cNvSpPr>
            <p:nvPr/>
          </p:nvSpPr>
          <p:spPr bwMode="auto">
            <a:xfrm>
              <a:off x="6103938" y="3963988"/>
              <a:ext cx="115888" cy="150812"/>
            </a:xfrm>
            <a:custGeom>
              <a:avLst/>
              <a:gdLst>
                <a:gd name="T0" fmla="*/ 73 w 73"/>
                <a:gd name="T1" fmla="*/ 0 h 95"/>
                <a:gd name="T2" fmla="*/ 0 w 73"/>
                <a:gd name="T3" fmla="*/ 67 h 95"/>
                <a:gd name="T4" fmla="*/ 50 w 73"/>
                <a:gd name="T5" fmla="*/ 95 h 95"/>
                <a:gd name="T6" fmla="*/ 73 w 73"/>
                <a:gd name="T7" fmla="*/ 0 h 95"/>
              </a:gdLst>
              <a:ahLst/>
              <a:cxnLst>
                <a:cxn ang="0">
                  <a:pos x="T0" y="T1"/>
                </a:cxn>
                <a:cxn ang="0">
                  <a:pos x="T2" y="T3"/>
                </a:cxn>
                <a:cxn ang="0">
                  <a:pos x="T4" y="T5"/>
                </a:cxn>
                <a:cxn ang="0">
                  <a:pos x="T6" y="T7"/>
                </a:cxn>
              </a:cxnLst>
              <a:rect l="0" t="0" r="r" b="b"/>
              <a:pathLst>
                <a:path w="73" h="95">
                  <a:moveTo>
                    <a:pt x="73" y="0"/>
                  </a:moveTo>
                  <a:lnTo>
                    <a:pt x="0" y="67"/>
                  </a:lnTo>
                  <a:lnTo>
                    <a:pt x="50" y="95"/>
                  </a:lnTo>
                  <a:lnTo>
                    <a:pt x="73"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1" name="Rectangle 73"/>
            <p:cNvSpPr>
              <a:spLocks noChangeArrowheads="1"/>
            </p:cNvSpPr>
            <p:nvPr/>
          </p:nvSpPr>
          <p:spPr bwMode="auto">
            <a:xfrm>
              <a:off x="6219825" y="407035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4" name="群組 1103"/>
          <p:cNvGrpSpPr/>
          <p:nvPr/>
        </p:nvGrpSpPr>
        <p:grpSpPr>
          <a:xfrm>
            <a:off x="2849563" y="1808163"/>
            <a:ext cx="3379788" cy="2870199"/>
            <a:chOff x="2849563" y="1808163"/>
            <a:chExt cx="3379788" cy="2870199"/>
          </a:xfrm>
        </p:grpSpPr>
        <p:sp>
          <p:nvSpPr>
            <p:cNvPr id="1058" name="Rectangle 53"/>
            <p:cNvSpPr>
              <a:spLocks noChangeArrowheads="1"/>
            </p:cNvSpPr>
            <p:nvPr/>
          </p:nvSpPr>
          <p:spPr bwMode="auto">
            <a:xfrm>
              <a:off x="2849563" y="1976438"/>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公司價值</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82" name="Arc 74"/>
            <p:cNvSpPr>
              <a:spLocks/>
            </p:cNvSpPr>
            <p:nvPr/>
          </p:nvSpPr>
          <p:spPr bwMode="auto">
            <a:xfrm>
              <a:off x="3576638" y="2003425"/>
              <a:ext cx="2652713" cy="2674937"/>
            </a:xfrm>
            <a:custGeom>
              <a:avLst/>
              <a:gdLst>
                <a:gd name="G0" fmla="+- 1114 0 0"/>
                <a:gd name="G1" fmla="+- 21600 0 0"/>
                <a:gd name="G2" fmla="+- 21600 0 0"/>
                <a:gd name="T0" fmla="*/ 0 w 21424"/>
                <a:gd name="T1" fmla="*/ 29 h 21600"/>
                <a:gd name="T2" fmla="*/ 21424 w 21424"/>
                <a:gd name="T3" fmla="*/ 14248 h 21600"/>
                <a:gd name="T4" fmla="*/ 1114 w 21424"/>
                <a:gd name="T5" fmla="*/ 21600 h 21600"/>
              </a:gdLst>
              <a:ahLst/>
              <a:cxnLst>
                <a:cxn ang="0">
                  <a:pos x="T0" y="T1"/>
                </a:cxn>
                <a:cxn ang="0">
                  <a:pos x="T2" y="T3"/>
                </a:cxn>
                <a:cxn ang="0">
                  <a:pos x="T4" y="T5"/>
                </a:cxn>
              </a:cxnLst>
              <a:rect l="0" t="0" r="r" b="b"/>
              <a:pathLst>
                <a:path w="21424" h="21600" fill="none" extrusionOk="0">
                  <a:moveTo>
                    <a:pt x="-1" y="28"/>
                  </a:moveTo>
                  <a:cubicBezTo>
                    <a:pt x="371" y="9"/>
                    <a:pt x="742" y="0"/>
                    <a:pt x="1114" y="0"/>
                  </a:cubicBezTo>
                  <a:cubicBezTo>
                    <a:pt x="10208" y="0"/>
                    <a:pt x="18328" y="5696"/>
                    <a:pt x="21424" y="14247"/>
                  </a:cubicBezTo>
                </a:path>
                <a:path w="21424" h="21600" stroke="0" extrusionOk="0">
                  <a:moveTo>
                    <a:pt x="-1" y="28"/>
                  </a:moveTo>
                  <a:cubicBezTo>
                    <a:pt x="371" y="9"/>
                    <a:pt x="742" y="0"/>
                    <a:pt x="1114" y="0"/>
                  </a:cubicBezTo>
                  <a:cubicBezTo>
                    <a:pt x="10208" y="0"/>
                    <a:pt x="18328" y="5696"/>
                    <a:pt x="21424" y="14247"/>
                  </a:cubicBezTo>
                  <a:lnTo>
                    <a:pt x="1114"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3" name="Freeform 75"/>
            <p:cNvSpPr>
              <a:spLocks/>
            </p:cNvSpPr>
            <p:nvPr/>
          </p:nvSpPr>
          <p:spPr bwMode="auto">
            <a:xfrm>
              <a:off x="3433763" y="1958975"/>
              <a:ext cx="150813" cy="88900"/>
            </a:xfrm>
            <a:custGeom>
              <a:avLst/>
              <a:gdLst>
                <a:gd name="T0" fmla="*/ 0 w 95"/>
                <a:gd name="T1" fmla="*/ 39 h 56"/>
                <a:gd name="T2" fmla="*/ 95 w 95"/>
                <a:gd name="T3" fmla="*/ 56 h 56"/>
                <a:gd name="T4" fmla="*/ 90 w 95"/>
                <a:gd name="T5" fmla="*/ 0 h 56"/>
                <a:gd name="T6" fmla="*/ 0 w 95"/>
                <a:gd name="T7" fmla="*/ 39 h 56"/>
              </a:gdLst>
              <a:ahLst/>
              <a:cxnLst>
                <a:cxn ang="0">
                  <a:pos x="T0" y="T1"/>
                </a:cxn>
                <a:cxn ang="0">
                  <a:pos x="T2" y="T3"/>
                </a:cxn>
                <a:cxn ang="0">
                  <a:pos x="T4" y="T5"/>
                </a:cxn>
                <a:cxn ang="0">
                  <a:pos x="T6" y="T7"/>
                </a:cxn>
              </a:cxnLst>
              <a:rect l="0" t="0" r="r" b="b"/>
              <a:pathLst>
                <a:path w="95" h="56">
                  <a:moveTo>
                    <a:pt x="0" y="39"/>
                  </a:moveTo>
                  <a:lnTo>
                    <a:pt x="95" y="56"/>
                  </a:lnTo>
                  <a:lnTo>
                    <a:pt x="90" y="0"/>
                  </a:lnTo>
                  <a:lnTo>
                    <a:pt x="0" y="39"/>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4" name="Rectangle 76"/>
            <p:cNvSpPr>
              <a:spLocks noChangeArrowheads="1"/>
            </p:cNvSpPr>
            <p:nvPr/>
          </p:nvSpPr>
          <p:spPr bwMode="auto">
            <a:xfrm>
              <a:off x="3532188" y="18081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1" name="Picture 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652838"/>
            <a:ext cx="2825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2"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346710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0" name="群組 1099"/>
          <p:cNvGrpSpPr/>
          <p:nvPr/>
        </p:nvGrpSpPr>
        <p:grpSpPr>
          <a:xfrm>
            <a:off x="612775" y="2957513"/>
            <a:ext cx="3651251" cy="2266950"/>
            <a:chOff x="612775" y="2957513"/>
            <a:chExt cx="3651251" cy="2266950"/>
          </a:xfrm>
        </p:grpSpPr>
        <p:sp>
          <p:nvSpPr>
            <p:cNvPr id="1085" name="Arc 79"/>
            <p:cNvSpPr>
              <a:spLocks/>
            </p:cNvSpPr>
            <p:nvPr/>
          </p:nvSpPr>
          <p:spPr bwMode="auto">
            <a:xfrm>
              <a:off x="760413" y="2957513"/>
              <a:ext cx="3503613" cy="2266950"/>
            </a:xfrm>
            <a:custGeom>
              <a:avLst/>
              <a:gdLst>
                <a:gd name="G0" fmla="+- 19608 0 0"/>
                <a:gd name="G1" fmla="+- 0 0 0"/>
                <a:gd name="G2" fmla="+- 21600 0 0"/>
                <a:gd name="T0" fmla="*/ 33387 w 33387"/>
                <a:gd name="T1" fmla="*/ 16634 h 21600"/>
                <a:gd name="T2" fmla="*/ 0 w 33387"/>
                <a:gd name="T3" fmla="*/ 9060 h 21600"/>
                <a:gd name="T4" fmla="*/ 19608 w 33387"/>
                <a:gd name="T5" fmla="*/ 0 h 21600"/>
              </a:gdLst>
              <a:ahLst/>
              <a:cxnLst>
                <a:cxn ang="0">
                  <a:pos x="T0" y="T1"/>
                </a:cxn>
                <a:cxn ang="0">
                  <a:pos x="T2" y="T3"/>
                </a:cxn>
                <a:cxn ang="0">
                  <a:pos x="T4" y="T5"/>
                </a:cxn>
              </a:cxnLst>
              <a:rect l="0" t="0" r="r" b="b"/>
              <a:pathLst>
                <a:path w="33387" h="21600" fill="none" extrusionOk="0">
                  <a:moveTo>
                    <a:pt x="33387" y="16634"/>
                  </a:moveTo>
                  <a:cubicBezTo>
                    <a:pt x="29512" y="19843"/>
                    <a:pt x="24639" y="21600"/>
                    <a:pt x="19608" y="21600"/>
                  </a:cubicBezTo>
                  <a:cubicBezTo>
                    <a:pt x="11186" y="21600"/>
                    <a:pt x="3532" y="16705"/>
                    <a:pt x="-1" y="9060"/>
                  </a:cubicBezTo>
                </a:path>
                <a:path w="33387" h="21600" stroke="0" extrusionOk="0">
                  <a:moveTo>
                    <a:pt x="33387" y="16634"/>
                  </a:moveTo>
                  <a:cubicBezTo>
                    <a:pt x="29512" y="19843"/>
                    <a:pt x="24639" y="21600"/>
                    <a:pt x="19608" y="21600"/>
                  </a:cubicBezTo>
                  <a:cubicBezTo>
                    <a:pt x="11186" y="21600"/>
                    <a:pt x="3532" y="16705"/>
                    <a:pt x="-1" y="9060"/>
                  </a:cubicBezTo>
                  <a:lnTo>
                    <a:pt x="19608"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6" name="Freeform 80"/>
            <p:cNvSpPr>
              <a:spLocks/>
            </p:cNvSpPr>
            <p:nvPr/>
          </p:nvSpPr>
          <p:spPr bwMode="auto">
            <a:xfrm>
              <a:off x="711200" y="3776663"/>
              <a:ext cx="88900" cy="150812"/>
            </a:xfrm>
            <a:custGeom>
              <a:avLst/>
              <a:gdLst>
                <a:gd name="T0" fmla="*/ 0 w 56"/>
                <a:gd name="T1" fmla="*/ 0 h 95"/>
                <a:gd name="T2" fmla="*/ 6 w 56"/>
                <a:gd name="T3" fmla="*/ 95 h 95"/>
                <a:gd name="T4" fmla="*/ 56 w 56"/>
                <a:gd name="T5" fmla="*/ 79 h 95"/>
                <a:gd name="T6" fmla="*/ 0 w 56"/>
                <a:gd name="T7" fmla="*/ 0 h 95"/>
              </a:gdLst>
              <a:ahLst/>
              <a:cxnLst>
                <a:cxn ang="0">
                  <a:pos x="T0" y="T1"/>
                </a:cxn>
                <a:cxn ang="0">
                  <a:pos x="T2" y="T3"/>
                </a:cxn>
                <a:cxn ang="0">
                  <a:pos x="T4" y="T5"/>
                </a:cxn>
                <a:cxn ang="0">
                  <a:pos x="T6" y="T7"/>
                </a:cxn>
              </a:cxnLst>
              <a:rect l="0" t="0" r="r" b="b"/>
              <a:pathLst>
                <a:path w="56" h="95">
                  <a:moveTo>
                    <a:pt x="0" y="0"/>
                  </a:moveTo>
                  <a:lnTo>
                    <a:pt x="6" y="95"/>
                  </a:lnTo>
                  <a:lnTo>
                    <a:pt x="56" y="79"/>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7" name="Rectangle 81"/>
            <p:cNvSpPr>
              <a:spLocks noChangeArrowheads="1"/>
            </p:cNvSpPr>
            <p:nvPr/>
          </p:nvSpPr>
          <p:spPr bwMode="auto">
            <a:xfrm>
              <a:off x="612775" y="3865563"/>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5" name="群組 1104"/>
          <p:cNvGrpSpPr/>
          <p:nvPr/>
        </p:nvGrpSpPr>
        <p:grpSpPr>
          <a:xfrm>
            <a:off x="577850" y="2003425"/>
            <a:ext cx="2252663" cy="2000250"/>
            <a:chOff x="577850" y="2003425"/>
            <a:chExt cx="2252663" cy="2000250"/>
          </a:xfrm>
        </p:grpSpPr>
        <p:sp>
          <p:nvSpPr>
            <p:cNvPr id="1088" name="Arc 82"/>
            <p:cNvSpPr>
              <a:spLocks/>
            </p:cNvSpPr>
            <p:nvPr/>
          </p:nvSpPr>
          <p:spPr bwMode="auto">
            <a:xfrm>
              <a:off x="723900" y="2003425"/>
              <a:ext cx="2106613" cy="2000250"/>
            </a:xfrm>
            <a:custGeom>
              <a:avLst/>
              <a:gdLst>
                <a:gd name="G0" fmla="+- 20697 0 0"/>
                <a:gd name="G1" fmla="+- 21600 0 0"/>
                <a:gd name="G2" fmla="+- 21600 0 0"/>
                <a:gd name="T0" fmla="*/ 0 w 22753"/>
                <a:gd name="T1" fmla="*/ 15420 h 21600"/>
                <a:gd name="T2" fmla="*/ 22753 w 22753"/>
                <a:gd name="T3" fmla="*/ 98 h 21600"/>
                <a:gd name="T4" fmla="*/ 20697 w 22753"/>
                <a:gd name="T5" fmla="*/ 21600 h 21600"/>
              </a:gdLst>
              <a:ahLst/>
              <a:cxnLst>
                <a:cxn ang="0">
                  <a:pos x="T0" y="T1"/>
                </a:cxn>
                <a:cxn ang="0">
                  <a:pos x="T2" y="T3"/>
                </a:cxn>
                <a:cxn ang="0">
                  <a:pos x="T4" y="T5"/>
                </a:cxn>
              </a:cxnLst>
              <a:rect l="0" t="0" r="r" b="b"/>
              <a:pathLst>
                <a:path w="22753" h="21600" fill="none" extrusionOk="0">
                  <a:moveTo>
                    <a:pt x="-1" y="15419"/>
                  </a:moveTo>
                  <a:cubicBezTo>
                    <a:pt x="2732" y="6270"/>
                    <a:pt x="11147" y="0"/>
                    <a:pt x="20697" y="0"/>
                  </a:cubicBezTo>
                  <a:cubicBezTo>
                    <a:pt x="21383" y="0"/>
                    <a:pt x="22069" y="32"/>
                    <a:pt x="22752" y="98"/>
                  </a:cubicBezTo>
                </a:path>
                <a:path w="22753" h="21600" stroke="0" extrusionOk="0">
                  <a:moveTo>
                    <a:pt x="-1" y="15419"/>
                  </a:moveTo>
                  <a:cubicBezTo>
                    <a:pt x="2732" y="6270"/>
                    <a:pt x="11147" y="0"/>
                    <a:pt x="20697" y="0"/>
                  </a:cubicBezTo>
                  <a:cubicBezTo>
                    <a:pt x="21383" y="0"/>
                    <a:pt x="22069" y="32"/>
                    <a:pt x="22752" y="98"/>
                  </a:cubicBezTo>
                  <a:lnTo>
                    <a:pt x="20697"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9" name="Freeform 83"/>
            <p:cNvSpPr>
              <a:spLocks/>
            </p:cNvSpPr>
            <p:nvPr/>
          </p:nvSpPr>
          <p:spPr bwMode="auto">
            <a:xfrm>
              <a:off x="676275" y="3422650"/>
              <a:ext cx="87313" cy="158750"/>
            </a:xfrm>
            <a:custGeom>
              <a:avLst/>
              <a:gdLst>
                <a:gd name="T0" fmla="*/ 11 w 55"/>
                <a:gd name="T1" fmla="*/ 100 h 100"/>
                <a:gd name="T2" fmla="*/ 55 w 55"/>
                <a:gd name="T3" fmla="*/ 11 h 100"/>
                <a:gd name="T4" fmla="*/ 0 w 55"/>
                <a:gd name="T5" fmla="*/ 0 h 100"/>
                <a:gd name="T6" fmla="*/ 11 w 55"/>
                <a:gd name="T7" fmla="*/ 100 h 100"/>
              </a:gdLst>
              <a:ahLst/>
              <a:cxnLst>
                <a:cxn ang="0">
                  <a:pos x="T0" y="T1"/>
                </a:cxn>
                <a:cxn ang="0">
                  <a:pos x="T2" y="T3"/>
                </a:cxn>
                <a:cxn ang="0">
                  <a:pos x="T4" y="T5"/>
                </a:cxn>
                <a:cxn ang="0">
                  <a:pos x="T6" y="T7"/>
                </a:cxn>
              </a:cxnLst>
              <a:rect l="0" t="0" r="r" b="b"/>
              <a:pathLst>
                <a:path w="55" h="100">
                  <a:moveTo>
                    <a:pt x="11" y="100"/>
                  </a:moveTo>
                  <a:lnTo>
                    <a:pt x="55" y="11"/>
                  </a:lnTo>
                  <a:lnTo>
                    <a:pt x="0" y="0"/>
                  </a:lnTo>
                  <a:lnTo>
                    <a:pt x="1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90" name="Rectangle 84"/>
            <p:cNvSpPr>
              <a:spLocks noChangeArrowheads="1"/>
            </p:cNvSpPr>
            <p:nvPr/>
          </p:nvSpPr>
          <p:spPr bwMode="auto">
            <a:xfrm>
              <a:off x="577850" y="3333750"/>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9"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250825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3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02"/>
                                        </p:tgtEl>
                                        <p:attrNameLst>
                                          <p:attrName>style.visibility</p:attrName>
                                        </p:attrNameLst>
                                      </p:cBhvr>
                                      <p:to>
                                        <p:strVal val="visible"/>
                                      </p:to>
                                    </p:set>
                                    <p:animEffect transition="in" filter="fade">
                                      <p:cBhvr>
                                        <p:cTn id="15" dur="1000"/>
                                        <p:tgtEl>
                                          <p:spTgt spid="1102"/>
                                        </p:tgtEl>
                                      </p:cBhvr>
                                    </p:animEffect>
                                    <p:anim calcmode="lin" valueType="num">
                                      <p:cBhvr>
                                        <p:cTn id="16" dur="1000" fill="hold"/>
                                        <p:tgtEl>
                                          <p:spTgt spid="1102"/>
                                        </p:tgtEl>
                                        <p:attrNameLst>
                                          <p:attrName>ppt_x</p:attrName>
                                        </p:attrNameLst>
                                      </p:cBhvr>
                                      <p:tavLst>
                                        <p:tav tm="0">
                                          <p:val>
                                            <p:strVal val="#ppt_x"/>
                                          </p:val>
                                        </p:tav>
                                        <p:tav tm="100000">
                                          <p:val>
                                            <p:strVal val="#ppt_x"/>
                                          </p:val>
                                        </p:tav>
                                      </p:tavLst>
                                    </p:anim>
                                    <p:anim calcmode="lin" valueType="num">
                                      <p:cBhvr>
                                        <p:cTn id="17" dur="1000" fill="hold"/>
                                        <p:tgtEl>
                                          <p:spTgt spid="110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9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9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0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01"/>
                                        </p:tgtEl>
                                        <p:attrNameLst>
                                          <p:attrName>style.visibility</p:attrName>
                                        </p:attrNameLst>
                                      </p:cBhvr>
                                      <p:to>
                                        <p:strVal val="visible"/>
                                      </p:to>
                                    </p:set>
                                    <p:animEffect transition="in" filter="fade">
                                      <p:cBhvr>
                                        <p:cTn id="38" dur="1000"/>
                                        <p:tgtEl>
                                          <p:spTgt spid="1101"/>
                                        </p:tgtEl>
                                      </p:cBhvr>
                                    </p:animEffect>
                                    <p:anim calcmode="lin" valueType="num">
                                      <p:cBhvr>
                                        <p:cTn id="39" dur="1000" fill="hold"/>
                                        <p:tgtEl>
                                          <p:spTgt spid="1101"/>
                                        </p:tgtEl>
                                        <p:attrNameLst>
                                          <p:attrName>ppt_x</p:attrName>
                                        </p:attrNameLst>
                                      </p:cBhvr>
                                      <p:tavLst>
                                        <p:tav tm="0">
                                          <p:val>
                                            <p:strVal val="#ppt_x"/>
                                          </p:val>
                                        </p:tav>
                                        <p:tav tm="100000">
                                          <p:val>
                                            <p:strVal val="#ppt_x"/>
                                          </p:val>
                                        </p:tav>
                                      </p:tavLst>
                                    </p:anim>
                                    <p:anim calcmode="lin" valueType="num">
                                      <p:cBhvr>
                                        <p:cTn id="40" dur="1000" fill="hold"/>
                                        <p:tgtEl>
                                          <p:spTgt spid="110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09"/>
                                        </p:tgtEl>
                                        <p:attrNameLst>
                                          <p:attrName>style.visibility</p:attrName>
                                        </p:attrNameLst>
                                      </p:cBhvr>
                                      <p:to>
                                        <p:strVal val="visible"/>
                                      </p:to>
                                    </p:set>
                                    <p:animEffect transition="in" filter="fade">
                                      <p:cBhvr>
                                        <p:cTn id="57" dur="1000"/>
                                        <p:tgtEl>
                                          <p:spTgt spid="1109"/>
                                        </p:tgtEl>
                                      </p:cBhvr>
                                    </p:animEffect>
                                    <p:anim calcmode="lin" valueType="num">
                                      <p:cBhvr>
                                        <p:cTn id="58" dur="1000" fill="hold"/>
                                        <p:tgtEl>
                                          <p:spTgt spid="1109"/>
                                        </p:tgtEl>
                                        <p:attrNameLst>
                                          <p:attrName>ppt_x</p:attrName>
                                        </p:attrNameLst>
                                      </p:cBhvr>
                                      <p:tavLst>
                                        <p:tav tm="0">
                                          <p:val>
                                            <p:strVal val="#ppt_x"/>
                                          </p:val>
                                        </p:tav>
                                        <p:tav tm="100000">
                                          <p:val>
                                            <p:strVal val="#ppt_x"/>
                                          </p:val>
                                        </p:tav>
                                      </p:tavLst>
                                    </p:anim>
                                    <p:anim calcmode="lin" valueType="num">
                                      <p:cBhvr>
                                        <p:cTn id="59" dur="1000" fill="hold"/>
                                        <p:tgtEl>
                                          <p:spTgt spid="110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高層心智</a:t>
            </a:r>
            <a:r>
              <a:rPr lang="zh-TW" altLang="en-US" dirty="0" smtClean="0"/>
              <a:t>模式</a:t>
            </a:r>
            <a:r>
              <a:rPr lang="zh-TW" altLang="en-US" dirty="0" smtClean="0"/>
              <a:t>：</a:t>
            </a:r>
            <a:r>
              <a:rPr lang="zh-TW" altLang="en-US" dirty="0"/>
              <a:t>自以為保護利益</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17</a:t>
            </a:fld>
            <a:endParaRPr lang="en-US" altLang="zh-TW"/>
          </a:p>
        </p:txBody>
      </p:sp>
      <p:grpSp>
        <p:nvGrpSpPr>
          <p:cNvPr id="8" name="群組 7"/>
          <p:cNvGrpSpPr/>
          <p:nvPr/>
        </p:nvGrpSpPr>
        <p:grpSpPr>
          <a:xfrm>
            <a:off x="6801364" y="1696740"/>
            <a:ext cx="1952667" cy="3477582"/>
            <a:chOff x="817121" y="1093817"/>
            <a:chExt cx="2015000" cy="4063369"/>
          </a:xfrm>
        </p:grpSpPr>
        <p:sp>
          <p:nvSpPr>
            <p:cNvPr id="9" name="文字方塊 8"/>
            <p:cNvSpPr txBox="1"/>
            <p:nvPr/>
          </p:nvSpPr>
          <p:spPr>
            <a:xfrm>
              <a:off x="827584" y="1330166"/>
              <a:ext cx="1569660" cy="369332"/>
            </a:xfrm>
            <a:prstGeom prst="rect">
              <a:avLst/>
            </a:prstGeom>
            <a:noFill/>
          </p:spPr>
          <p:txBody>
            <a:bodyPr wrap="none" rtlCol="0">
              <a:spAutoFit/>
            </a:bodyPr>
            <a:lstStyle/>
            <a:p>
              <a:r>
                <a:rPr lang="zh-TW" altLang="en-US" dirty="0" smtClean="0"/>
                <a:t>公司利益優先</a:t>
              </a:r>
              <a:endParaRPr lang="zh-TW" altLang="en-US" dirty="0"/>
            </a:p>
          </p:txBody>
        </p:sp>
        <p:sp>
          <p:nvSpPr>
            <p:cNvPr id="10" name="文字方塊 9"/>
            <p:cNvSpPr txBox="1"/>
            <p:nvPr/>
          </p:nvSpPr>
          <p:spPr>
            <a:xfrm>
              <a:off x="827584" y="1955366"/>
              <a:ext cx="1569660" cy="369332"/>
            </a:xfrm>
            <a:prstGeom prst="rect">
              <a:avLst/>
            </a:prstGeom>
            <a:noFill/>
          </p:spPr>
          <p:txBody>
            <a:bodyPr wrap="none" rtlCol="0">
              <a:spAutoFit/>
            </a:bodyPr>
            <a:lstStyle/>
            <a:p>
              <a:r>
                <a:rPr lang="zh-TW" altLang="en-US" dirty="0" smtClean="0"/>
                <a:t>犧牲環境利益</a:t>
              </a:r>
              <a:endParaRPr lang="zh-TW" altLang="en-US" dirty="0"/>
            </a:p>
          </p:txBody>
        </p:sp>
        <p:cxnSp>
          <p:nvCxnSpPr>
            <p:cNvPr id="11" name="直線單箭頭接點 10"/>
            <p:cNvCxnSpPr/>
            <p:nvPr/>
          </p:nvCxnSpPr>
          <p:spPr>
            <a:xfrm flipV="1">
              <a:off x="2447764" y="109381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2" name="直線單箭頭接點 11"/>
            <p:cNvCxnSpPr/>
            <p:nvPr/>
          </p:nvCxnSpPr>
          <p:spPr>
            <a:xfrm flipV="1">
              <a:off x="2453374" y="1679604"/>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3" name="文字方塊 12"/>
            <p:cNvSpPr txBox="1"/>
            <p:nvPr/>
          </p:nvSpPr>
          <p:spPr>
            <a:xfrm>
              <a:off x="817121" y="2554302"/>
              <a:ext cx="1569660" cy="369332"/>
            </a:xfrm>
            <a:prstGeom prst="rect">
              <a:avLst/>
            </a:prstGeom>
            <a:noFill/>
          </p:spPr>
          <p:txBody>
            <a:bodyPr wrap="none" rtlCol="0">
              <a:spAutoFit/>
            </a:bodyPr>
            <a:lstStyle/>
            <a:p>
              <a:r>
                <a:rPr lang="zh-TW" altLang="en-US" dirty="0" smtClean="0"/>
                <a:t>高階主管權威</a:t>
              </a:r>
              <a:endParaRPr lang="zh-TW" altLang="en-US" dirty="0"/>
            </a:p>
          </p:txBody>
        </p:sp>
        <p:cxnSp>
          <p:nvCxnSpPr>
            <p:cNvPr id="14" name="直線單箭頭接點 13"/>
            <p:cNvCxnSpPr/>
            <p:nvPr/>
          </p:nvCxnSpPr>
          <p:spPr>
            <a:xfrm flipV="1">
              <a:off x="2466471" y="233075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5" name="文字方塊 14"/>
            <p:cNvSpPr txBox="1"/>
            <p:nvPr/>
          </p:nvSpPr>
          <p:spPr>
            <a:xfrm>
              <a:off x="878104" y="3076034"/>
              <a:ext cx="1107996" cy="369332"/>
            </a:xfrm>
            <a:prstGeom prst="rect">
              <a:avLst/>
            </a:prstGeom>
            <a:noFill/>
          </p:spPr>
          <p:txBody>
            <a:bodyPr wrap="none" rtlCol="0">
              <a:spAutoFit/>
            </a:bodyPr>
            <a:lstStyle/>
            <a:p>
              <a:r>
                <a:rPr lang="zh-TW" altLang="en-US" dirty="0" smtClean="0"/>
                <a:t>實務專業</a:t>
              </a:r>
              <a:endParaRPr lang="zh-TW" altLang="en-US" dirty="0"/>
            </a:p>
          </p:txBody>
        </p:sp>
        <p:cxnSp>
          <p:nvCxnSpPr>
            <p:cNvPr id="16" name="直線單箭頭接點 15"/>
            <p:cNvCxnSpPr/>
            <p:nvPr/>
          </p:nvCxnSpPr>
          <p:spPr>
            <a:xfrm>
              <a:off x="2447764" y="3076034"/>
              <a:ext cx="38435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7" name="文字方塊 16"/>
            <p:cNvSpPr txBox="1"/>
            <p:nvPr/>
          </p:nvSpPr>
          <p:spPr>
            <a:xfrm>
              <a:off x="834480" y="3634422"/>
              <a:ext cx="1569660" cy="369332"/>
            </a:xfrm>
            <a:prstGeom prst="rect">
              <a:avLst/>
            </a:prstGeom>
            <a:noFill/>
          </p:spPr>
          <p:txBody>
            <a:bodyPr wrap="none" rtlCol="0">
              <a:spAutoFit/>
            </a:bodyPr>
            <a:lstStyle/>
            <a:p>
              <a:r>
                <a:rPr lang="zh-TW" altLang="en-US" dirty="0" smtClean="0"/>
                <a:t>危機處理準確</a:t>
              </a:r>
              <a:endParaRPr lang="zh-TW" altLang="en-US" dirty="0"/>
            </a:p>
          </p:txBody>
        </p:sp>
        <p:cxnSp>
          <p:nvCxnSpPr>
            <p:cNvPr id="18" name="直線單箭頭接點 17"/>
            <p:cNvCxnSpPr/>
            <p:nvPr/>
          </p:nvCxnSpPr>
          <p:spPr>
            <a:xfrm>
              <a:off x="2453374" y="3689433"/>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9" name="文字方塊 18"/>
            <p:cNvSpPr txBox="1"/>
            <p:nvPr/>
          </p:nvSpPr>
          <p:spPr>
            <a:xfrm>
              <a:off x="915845" y="4169836"/>
              <a:ext cx="1107996" cy="369332"/>
            </a:xfrm>
            <a:prstGeom prst="rect">
              <a:avLst/>
            </a:prstGeom>
            <a:noFill/>
          </p:spPr>
          <p:txBody>
            <a:bodyPr wrap="none" rtlCol="0">
              <a:spAutoFit/>
            </a:bodyPr>
            <a:lstStyle/>
            <a:p>
              <a:r>
                <a:rPr lang="zh-TW" altLang="en-US" dirty="0" smtClean="0"/>
                <a:t>社會觀感</a:t>
              </a:r>
              <a:endParaRPr lang="zh-TW" altLang="en-US" dirty="0"/>
            </a:p>
          </p:txBody>
        </p:sp>
        <p:cxnSp>
          <p:nvCxnSpPr>
            <p:cNvPr id="20" name="直線單箭頭接點 19"/>
            <p:cNvCxnSpPr/>
            <p:nvPr/>
          </p:nvCxnSpPr>
          <p:spPr>
            <a:xfrm>
              <a:off x="2428756" y="4339570"/>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a:off x="921864" y="4756960"/>
              <a:ext cx="1107996" cy="369332"/>
            </a:xfrm>
            <a:prstGeom prst="rect">
              <a:avLst/>
            </a:prstGeom>
            <a:noFill/>
          </p:spPr>
          <p:txBody>
            <a:bodyPr wrap="none" rtlCol="0">
              <a:spAutoFit/>
            </a:bodyPr>
            <a:lstStyle/>
            <a:p>
              <a:r>
                <a:rPr lang="zh-TW" altLang="en-US" dirty="0" smtClean="0"/>
                <a:t>公司價值</a:t>
              </a:r>
              <a:endParaRPr lang="zh-TW" altLang="en-US" dirty="0"/>
            </a:p>
          </p:txBody>
        </p:sp>
        <p:cxnSp>
          <p:nvCxnSpPr>
            <p:cNvPr id="22" name="直線單箭頭接點 21"/>
            <p:cNvCxnSpPr/>
            <p:nvPr/>
          </p:nvCxnSpPr>
          <p:spPr>
            <a:xfrm>
              <a:off x="2391041" y="4787854"/>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sp>
        <p:nvSpPr>
          <p:cNvPr id="5147" name="AutoShape 45"/>
          <p:cNvSpPr>
            <a:spLocks noChangeAspect="1" noChangeArrowheads="1" noTextEdit="1"/>
          </p:cNvSpPr>
          <p:nvPr/>
        </p:nvSpPr>
        <p:spPr bwMode="auto">
          <a:xfrm>
            <a:off x="121465" y="1763713"/>
            <a:ext cx="6688138" cy="3671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3" name="群組 1092"/>
          <p:cNvGrpSpPr/>
          <p:nvPr/>
        </p:nvGrpSpPr>
        <p:grpSpPr>
          <a:xfrm>
            <a:off x="692150" y="2740025"/>
            <a:ext cx="2325688" cy="1219200"/>
            <a:chOff x="692150" y="2740025"/>
            <a:chExt cx="2325688" cy="1219200"/>
          </a:xfrm>
        </p:grpSpPr>
        <p:sp>
          <p:nvSpPr>
            <p:cNvPr id="1061" name="Arc 54"/>
            <p:cNvSpPr>
              <a:spLocks/>
            </p:cNvSpPr>
            <p:nvPr/>
          </p:nvSpPr>
          <p:spPr bwMode="auto">
            <a:xfrm>
              <a:off x="692150" y="2740025"/>
              <a:ext cx="2249488" cy="1219200"/>
            </a:xfrm>
            <a:custGeom>
              <a:avLst/>
              <a:gdLst>
                <a:gd name="G0" fmla="+- 20533 0 0"/>
                <a:gd name="G1" fmla="+- 21600 0 0"/>
                <a:gd name="G2" fmla="+- 21600 0 0"/>
                <a:gd name="T0" fmla="*/ 0 w 39864"/>
                <a:gd name="T1" fmla="*/ 14896 h 21600"/>
                <a:gd name="T2" fmla="*/ 39864 w 39864"/>
                <a:gd name="T3" fmla="*/ 11963 h 21600"/>
                <a:gd name="T4" fmla="*/ 20533 w 39864"/>
                <a:gd name="T5" fmla="*/ 21600 h 21600"/>
              </a:gdLst>
              <a:ahLst/>
              <a:cxnLst>
                <a:cxn ang="0">
                  <a:pos x="T0" y="T1"/>
                </a:cxn>
                <a:cxn ang="0">
                  <a:pos x="T2" y="T3"/>
                </a:cxn>
                <a:cxn ang="0">
                  <a:pos x="T4" y="T5"/>
                </a:cxn>
              </a:cxnLst>
              <a:rect l="0" t="0" r="r" b="b"/>
              <a:pathLst>
                <a:path w="39864" h="21600" fill="none" extrusionOk="0">
                  <a:moveTo>
                    <a:pt x="-1" y="14895"/>
                  </a:moveTo>
                  <a:cubicBezTo>
                    <a:pt x="2900" y="6011"/>
                    <a:pt x="11186" y="0"/>
                    <a:pt x="20533" y="0"/>
                  </a:cubicBezTo>
                  <a:cubicBezTo>
                    <a:pt x="28723" y="0"/>
                    <a:pt x="36209" y="4632"/>
                    <a:pt x="39864" y="11962"/>
                  </a:cubicBezTo>
                </a:path>
                <a:path w="39864" h="21600" stroke="0" extrusionOk="0">
                  <a:moveTo>
                    <a:pt x="-1" y="14895"/>
                  </a:moveTo>
                  <a:cubicBezTo>
                    <a:pt x="2900" y="6011"/>
                    <a:pt x="11186" y="0"/>
                    <a:pt x="20533" y="0"/>
                  </a:cubicBezTo>
                  <a:cubicBezTo>
                    <a:pt x="28723" y="0"/>
                    <a:pt x="36209" y="4632"/>
                    <a:pt x="39864" y="11962"/>
                  </a:cubicBezTo>
                  <a:lnTo>
                    <a:pt x="20533" y="2160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2" name="Freeform 55"/>
            <p:cNvSpPr>
              <a:spLocks/>
            </p:cNvSpPr>
            <p:nvPr/>
          </p:nvSpPr>
          <p:spPr bwMode="auto">
            <a:xfrm>
              <a:off x="2894013" y="3395663"/>
              <a:ext cx="123825" cy="195262"/>
            </a:xfrm>
            <a:custGeom>
              <a:avLst/>
              <a:gdLst>
                <a:gd name="T0" fmla="*/ 78 w 78"/>
                <a:gd name="T1" fmla="*/ 123 h 123"/>
                <a:gd name="T2" fmla="*/ 67 w 78"/>
                <a:gd name="T3" fmla="*/ 0 h 123"/>
                <a:gd name="T4" fmla="*/ 0 w 78"/>
                <a:gd name="T5" fmla="*/ 22 h 123"/>
                <a:gd name="T6" fmla="*/ 78 w 78"/>
                <a:gd name="T7" fmla="*/ 123 h 123"/>
              </a:gdLst>
              <a:ahLst/>
              <a:cxnLst>
                <a:cxn ang="0">
                  <a:pos x="T0" y="T1"/>
                </a:cxn>
                <a:cxn ang="0">
                  <a:pos x="T2" y="T3"/>
                </a:cxn>
                <a:cxn ang="0">
                  <a:pos x="T4" y="T5"/>
                </a:cxn>
                <a:cxn ang="0">
                  <a:pos x="T6" y="T7"/>
                </a:cxn>
              </a:cxnLst>
              <a:rect l="0" t="0" r="r" b="b"/>
              <a:pathLst>
                <a:path w="78" h="123">
                  <a:moveTo>
                    <a:pt x="78" y="123"/>
                  </a:moveTo>
                  <a:lnTo>
                    <a:pt x="67" y="0"/>
                  </a:lnTo>
                  <a:lnTo>
                    <a:pt x="0" y="22"/>
                  </a:lnTo>
                  <a:lnTo>
                    <a:pt x="78" y="123"/>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3" name="Rectangle 56"/>
            <p:cNvSpPr>
              <a:spLocks noChangeArrowheads="1"/>
            </p:cNvSpPr>
            <p:nvPr/>
          </p:nvSpPr>
          <p:spPr bwMode="auto">
            <a:xfrm>
              <a:off x="2795588" y="337820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sp>
        <p:nvSpPr>
          <p:cNvPr id="5149" name="Rectangle 48"/>
          <p:cNvSpPr>
            <a:spLocks noChangeArrowheads="1"/>
          </p:cNvSpPr>
          <p:nvPr/>
        </p:nvSpPr>
        <p:spPr bwMode="auto">
          <a:xfrm>
            <a:off x="241300" y="3590925"/>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犧牲環境利益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095" name="群組 1094"/>
          <p:cNvGrpSpPr/>
          <p:nvPr/>
        </p:nvGrpSpPr>
        <p:grpSpPr>
          <a:xfrm>
            <a:off x="3138488" y="2935288"/>
            <a:ext cx="1611313" cy="1716087"/>
            <a:chOff x="3138488" y="2935288"/>
            <a:chExt cx="1611313" cy="1716087"/>
          </a:xfrm>
        </p:grpSpPr>
        <p:sp>
          <p:nvSpPr>
            <p:cNvPr id="1068" name="Arc 60"/>
            <p:cNvSpPr>
              <a:spLocks/>
            </p:cNvSpPr>
            <p:nvPr/>
          </p:nvSpPr>
          <p:spPr bwMode="auto">
            <a:xfrm>
              <a:off x="3138488" y="3151188"/>
              <a:ext cx="1231900" cy="1500187"/>
            </a:xfrm>
            <a:custGeom>
              <a:avLst/>
              <a:gdLst>
                <a:gd name="G0" fmla="+- 16356 0 0"/>
                <a:gd name="G1" fmla="+- 19896 0 0"/>
                <a:gd name="G2" fmla="+- 21600 0 0"/>
                <a:gd name="T0" fmla="*/ 0 w 16356"/>
                <a:gd name="T1" fmla="*/ 5787 h 19896"/>
                <a:gd name="T2" fmla="*/ 7948 w 16356"/>
                <a:gd name="T3" fmla="*/ 0 h 19896"/>
                <a:gd name="T4" fmla="*/ 16356 w 16356"/>
                <a:gd name="T5" fmla="*/ 19896 h 19896"/>
              </a:gdLst>
              <a:ahLst/>
              <a:cxnLst>
                <a:cxn ang="0">
                  <a:pos x="T0" y="T1"/>
                </a:cxn>
                <a:cxn ang="0">
                  <a:pos x="T2" y="T3"/>
                </a:cxn>
                <a:cxn ang="0">
                  <a:pos x="T4" y="T5"/>
                </a:cxn>
              </a:cxnLst>
              <a:rect l="0" t="0" r="r" b="b"/>
              <a:pathLst>
                <a:path w="16356" h="19896" fill="none" extrusionOk="0">
                  <a:moveTo>
                    <a:pt x="0" y="5787"/>
                  </a:moveTo>
                  <a:cubicBezTo>
                    <a:pt x="2169" y="3272"/>
                    <a:pt x="4889" y="1292"/>
                    <a:pt x="7947" y="-1"/>
                  </a:cubicBezTo>
                </a:path>
                <a:path w="16356" h="19896" stroke="0" extrusionOk="0">
                  <a:moveTo>
                    <a:pt x="0" y="5787"/>
                  </a:moveTo>
                  <a:cubicBezTo>
                    <a:pt x="2169" y="3272"/>
                    <a:pt x="4889" y="1292"/>
                    <a:pt x="7947" y="-1"/>
                  </a:cubicBezTo>
                  <a:lnTo>
                    <a:pt x="16356" y="19896"/>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4" name="群組 1093"/>
            <p:cNvGrpSpPr/>
            <p:nvPr/>
          </p:nvGrpSpPr>
          <p:grpSpPr>
            <a:xfrm>
              <a:off x="3727450" y="2935288"/>
              <a:ext cx="1022351" cy="452437"/>
              <a:chOff x="3727450" y="2935288"/>
              <a:chExt cx="1022351" cy="452437"/>
            </a:xfrm>
          </p:grpSpPr>
          <p:sp>
            <p:nvSpPr>
              <p:cNvPr id="5150" name="Rectangle 49"/>
              <p:cNvSpPr>
                <a:spLocks noChangeArrowheads="1"/>
              </p:cNvSpPr>
              <p:nvPr/>
            </p:nvSpPr>
            <p:spPr bwMode="auto">
              <a:xfrm>
                <a:off x="3903663" y="29352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高階主管權威</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9" name="Freeform 61"/>
              <p:cNvSpPr>
                <a:spLocks/>
              </p:cNvSpPr>
              <p:nvPr/>
            </p:nvSpPr>
            <p:spPr bwMode="auto">
              <a:xfrm>
                <a:off x="3727450" y="3103563"/>
                <a:ext cx="158750" cy="79375"/>
              </a:xfrm>
              <a:custGeom>
                <a:avLst/>
                <a:gdLst>
                  <a:gd name="T0" fmla="*/ 100 w 100"/>
                  <a:gd name="T1" fmla="*/ 0 h 50"/>
                  <a:gd name="T2" fmla="*/ 0 w 100"/>
                  <a:gd name="T3" fmla="*/ 0 h 50"/>
                  <a:gd name="T4" fmla="*/ 16 w 100"/>
                  <a:gd name="T5" fmla="*/ 50 h 50"/>
                  <a:gd name="T6" fmla="*/ 100 w 100"/>
                  <a:gd name="T7" fmla="*/ 0 h 50"/>
                </a:gdLst>
                <a:ahLst/>
                <a:cxnLst>
                  <a:cxn ang="0">
                    <a:pos x="T0" y="T1"/>
                  </a:cxn>
                  <a:cxn ang="0">
                    <a:pos x="T2" y="T3"/>
                  </a:cxn>
                  <a:cxn ang="0">
                    <a:pos x="T4" y="T5"/>
                  </a:cxn>
                  <a:cxn ang="0">
                    <a:pos x="T6" y="T7"/>
                  </a:cxn>
                </a:cxnLst>
                <a:rect l="0" t="0" r="r" b="b"/>
                <a:pathLst>
                  <a:path w="100" h="50">
                    <a:moveTo>
                      <a:pt x="100" y="0"/>
                    </a:moveTo>
                    <a:lnTo>
                      <a:pt x="0" y="0"/>
                    </a:lnTo>
                    <a:lnTo>
                      <a:pt x="16" y="50"/>
                    </a:lnTo>
                    <a:lnTo>
                      <a:pt x="10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0" name="Rectangle 62"/>
              <p:cNvSpPr>
                <a:spLocks noChangeArrowheads="1"/>
              </p:cNvSpPr>
              <p:nvPr/>
            </p:nvSpPr>
            <p:spPr bwMode="auto">
              <a:xfrm>
                <a:off x="3735388" y="3182938"/>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8" name="群組 1097"/>
          <p:cNvGrpSpPr/>
          <p:nvPr/>
        </p:nvGrpSpPr>
        <p:grpSpPr>
          <a:xfrm>
            <a:off x="4503738" y="3055938"/>
            <a:ext cx="1223963" cy="917574"/>
            <a:chOff x="4503738" y="3055938"/>
            <a:chExt cx="1223963" cy="917574"/>
          </a:xfrm>
        </p:grpSpPr>
        <p:sp>
          <p:nvSpPr>
            <p:cNvPr id="1072" name="Line 64"/>
            <p:cNvSpPr>
              <a:spLocks noChangeShapeType="1"/>
            </p:cNvSpPr>
            <p:nvPr/>
          </p:nvSpPr>
          <p:spPr bwMode="auto">
            <a:xfrm flipV="1">
              <a:off x="5181600" y="3351213"/>
              <a:ext cx="195263" cy="123825"/>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7" name="群組 1096"/>
            <p:cNvGrpSpPr/>
            <p:nvPr/>
          </p:nvGrpSpPr>
          <p:grpSpPr>
            <a:xfrm>
              <a:off x="4503738" y="3055938"/>
              <a:ext cx="1223963" cy="917574"/>
              <a:chOff x="4503738" y="3055938"/>
              <a:chExt cx="1223963" cy="917574"/>
            </a:xfrm>
          </p:grpSpPr>
          <p:sp>
            <p:nvSpPr>
              <p:cNvPr id="5151" name="Rectangle 50"/>
              <p:cNvSpPr>
                <a:spLocks noChangeArrowheads="1"/>
              </p:cNvSpPr>
              <p:nvPr/>
            </p:nvSpPr>
            <p:spPr bwMode="auto">
              <a:xfrm>
                <a:off x="5164138" y="3803650"/>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100" dirty="0" smtClean="0">
                    <a:solidFill>
                      <a:srgbClr val="000000"/>
                    </a:solidFill>
                    <a:latin typeface="Times New Roman" panose="02020603050405020304" pitchFamily="18" charset="0"/>
                  </a:rPr>
                  <a:t>實</a:t>
                </a:r>
                <a:r>
                  <a:rPr lang="zh-TW" altLang="en-US" sz="1100" dirty="0">
                    <a:solidFill>
                      <a:srgbClr val="000000"/>
                    </a:solidFill>
                    <a:latin typeface="Times New Roman" panose="02020603050405020304" pitchFamily="18" charset="0"/>
                  </a:rPr>
                  <a:t>務</a:t>
                </a:r>
                <a:r>
                  <a:rPr kumimoji="0" lang="zh-TW" altLang="en-US" sz="1100" b="0" i="0" u="none" strike="noStrike" cap="none" normalizeH="0" baseline="0" dirty="0" smtClean="0">
                    <a:ln>
                      <a:noFill/>
                    </a:ln>
                    <a:solidFill>
                      <a:srgbClr val="000000"/>
                    </a:solidFill>
                    <a:effectLst/>
                    <a:latin typeface="Times New Roman" panose="02020603050405020304" pitchFamily="18" charset="0"/>
                  </a:rPr>
                  <a:t>專業</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1" name="Arc 63"/>
              <p:cNvSpPr>
                <a:spLocks/>
              </p:cNvSpPr>
              <p:nvPr/>
            </p:nvSpPr>
            <p:spPr bwMode="auto">
              <a:xfrm>
                <a:off x="4503738" y="3055938"/>
                <a:ext cx="884238" cy="895350"/>
              </a:xfrm>
              <a:custGeom>
                <a:avLst/>
                <a:gdLst>
                  <a:gd name="G0" fmla="+- 0 0 0"/>
                  <a:gd name="G1" fmla="+- 20675 0 0"/>
                  <a:gd name="G2" fmla="+- 21600 0 0"/>
                  <a:gd name="T0" fmla="*/ 6254 w 20414"/>
                  <a:gd name="T1" fmla="*/ 0 h 20675"/>
                  <a:gd name="T2" fmla="*/ 20414 w 20414"/>
                  <a:gd name="T3" fmla="*/ 13616 h 20675"/>
                  <a:gd name="T4" fmla="*/ 0 w 20414"/>
                  <a:gd name="T5" fmla="*/ 20675 h 20675"/>
                </a:gdLst>
                <a:ahLst/>
                <a:cxnLst>
                  <a:cxn ang="0">
                    <a:pos x="T0" y="T1"/>
                  </a:cxn>
                  <a:cxn ang="0">
                    <a:pos x="T2" y="T3"/>
                  </a:cxn>
                  <a:cxn ang="0">
                    <a:pos x="T4" y="T5"/>
                  </a:cxn>
                </a:cxnLst>
                <a:rect l="0" t="0" r="r" b="b"/>
                <a:pathLst>
                  <a:path w="20414" h="20675" fill="none" extrusionOk="0">
                    <a:moveTo>
                      <a:pt x="6253" y="0"/>
                    </a:moveTo>
                    <a:cubicBezTo>
                      <a:pt x="12884" y="2005"/>
                      <a:pt x="18150" y="7069"/>
                      <a:pt x="20413" y="13616"/>
                    </a:cubicBezTo>
                  </a:path>
                  <a:path w="20414" h="20675" stroke="0" extrusionOk="0">
                    <a:moveTo>
                      <a:pt x="6253" y="0"/>
                    </a:moveTo>
                    <a:cubicBezTo>
                      <a:pt x="12884" y="2005"/>
                      <a:pt x="18150" y="7069"/>
                      <a:pt x="20413" y="13616"/>
                    </a:cubicBezTo>
                    <a:lnTo>
                      <a:pt x="0" y="20675"/>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3" name="Line 65"/>
              <p:cNvSpPr>
                <a:spLocks noChangeShapeType="1"/>
              </p:cNvSpPr>
              <p:nvPr/>
            </p:nvSpPr>
            <p:spPr bwMode="auto">
              <a:xfrm flipV="1">
                <a:off x="5199063" y="3368675"/>
                <a:ext cx="195263" cy="125412"/>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4" name="Freeform 66"/>
              <p:cNvSpPr>
                <a:spLocks/>
              </p:cNvSpPr>
              <p:nvPr/>
            </p:nvSpPr>
            <p:spPr bwMode="auto">
              <a:xfrm>
                <a:off x="5349875" y="3635375"/>
                <a:ext cx="80963" cy="158750"/>
              </a:xfrm>
              <a:custGeom>
                <a:avLst/>
                <a:gdLst>
                  <a:gd name="T0" fmla="*/ 51 w 51"/>
                  <a:gd name="T1" fmla="*/ 100 h 100"/>
                  <a:gd name="T2" fmla="*/ 51 w 51"/>
                  <a:gd name="T3" fmla="*/ 0 h 100"/>
                  <a:gd name="T4" fmla="*/ 0 w 51"/>
                  <a:gd name="T5" fmla="*/ 11 h 100"/>
                  <a:gd name="T6" fmla="*/ 51 w 51"/>
                  <a:gd name="T7" fmla="*/ 100 h 100"/>
                </a:gdLst>
                <a:ahLst/>
                <a:cxnLst>
                  <a:cxn ang="0">
                    <a:pos x="T0" y="T1"/>
                  </a:cxn>
                  <a:cxn ang="0">
                    <a:pos x="T2" y="T3"/>
                  </a:cxn>
                  <a:cxn ang="0">
                    <a:pos x="T4" y="T5"/>
                  </a:cxn>
                  <a:cxn ang="0">
                    <a:pos x="T6" y="T7"/>
                  </a:cxn>
                </a:cxnLst>
                <a:rect l="0" t="0" r="r" b="b"/>
                <a:pathLst>
                  <a:path w="51" h="100">
                    <a:moveTo>
                      <a:pt x="51" y="100"/>
                    </a:moveTo>
                    <a:lnTo>
                      <a:pt x="51" y="0"/>
                    </a:lnTo>
                    <a:lnTo>
                      <a:pt x="0" y="11"/>
                    </a:lnTo>
                    <a:lnTo>
                      <a:pt x="5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5" name="Rectangle 67"/>
              <p:cNvSpPr>
                <a:spLocks noChangeArrowheads="1"/>
              </p:cNvSpPr>
              <p:nvPr/>
            </p:nvSpPr>
            <p:spPr bwMode="auto">
              <a:xfrm>
                <a:off x="5253038" y="3590925"/>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9" name="群組 1098"/>
          <p:cNvGrpSpPr/>
          <p:nvPr/>
        </p:nvGrpSpPr>
        <p:grpSpPr>
          <a:xfrm>
            <a:off x="3948113" y="3860800"/>
            <a:ext cx="1479550" cy="831850"/>
            <a:chOff x="3948113" y="3860800"/>
            <a:chExt cx="1479550" cy="831850"/>
          </a:xfrm>
        </p:grpSpPr>
        <p:sp>
          <p:nvSpPr>
            <p:cNvPr id="1056" name="Rectangle 51"/>
            <p:cNvSpPr>
              <a:spLocks noChangeArrowheads="1"/>
            </p:cNvSpPr>
            <p:nvPr/>
          </p:nvSpPr>
          <p:spPr bwMode="auto">
            <a:xfrm>
              <a:off x="3948113" y="45227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6" name="Arc 68"/>
            <p:cNvSpPr>
              <a:spLocks/>
            </p:cNvSpPr>
            <p:nvPr/>
          </p:nvSpPr>
          <p:spPr bwMode="auto">
            <a:xfrm>
              <a:off x="4645025" y="3860800"/>
              <a:ext cx="782638" cy="728662"/>
            </a:xfrm>
            <a:custGeom>
              <a:avLst/>
              <a:gdLst>
                <a:gd name="G0" fmla="+- 0 0 0"/>
                <a:gd name="G1" fmla="+- 0 0 0"/>
                <a:gd name="G2" fmla="+- 21600 0 0"/>
                <a:gd name="T0" fmla="*/ 21316 w 21316"/>
                <a:gd name="T1" fmla="*/ 3488 h 19847"/>
                <a:gd name="T2" fmla="*/ 8524 w 21316"/>
                <a:gd name="T3" fmla="*/ 19847 h 19847"/>
                <a:gd name="T4" fmla="*/ 0 w 21316"/>
                <a:gd name="T5" fmla="*/ 0 h 19847"/>
              </a:gdLst>
              <a:ahLst/>
              <a:cxnLst>
                <a:cxn ang="0">
                  <a:pos x="T0" y="T1"/>
                </a:cxn>
                <a:cxn ang="0">
                  <a:pos x="T2" y="T3"/>
                </a:cxn>
                <a:cxn ang="0">
                  <a:pos x="T4" y="T5"/>
                </a:cxn>
              </a:cxnLst>
              <a:rect l="0" t="0" r="r" b="b"/>
              <a:pathLst>
                <a:path w="21316" h="19847" fill="none" extrusionOk="0">
                  <a:moveTo>
                    <a:pt x="21316" y="3488"/>
                  </a:moveTo>
                  <a:cubicBezTo>
                    <a:pt x="20125" y="10767"/>
                    <a:pt x="15301" y="16936"/>
                    <a:pt x="8523" y="19846"/>
                  </a:cubicBezTo>
                </a:path>
                <a:path w="21316" h="19847" stroke="0" extrusionOk="0">
                  <a:moveTo>
                    <a:pt x="21316" y="3488"/>
                  </a:moveTo>
                  <a:cubicBezTo>
                    <a:pt x="20125" y="10767"/>
                    <a:pt x="15301" y="16936"/>
                    <a:pt x="8523" y="19846"/>
                  </a:cubicBezTo>
                  <a:lnTo>
                    <a:pt x="0"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 name="Freeform 69"/>
            <p:cNvSpPr>
              <a:spLocks/>
            </p:cNvSpPr>
            <p:nvPr/>
          </p:nvSpPr>
          <p:spPr bwMode="auto">
            <a:xfrm>
              <a:off x="4818063" y="4557713"/>
              <a:ext cx="150813" cy="79375"/>
            </a:xfrm>
            <a:custGeom>
              <a:avLst/>
              <a:gdLst>
                <a:gd name="T0" fmla="*/ 0 w 95"/>
                <a:gd name="T1" fmla="*/ 50 h 50"/>
                <a:gd name="T2" fmla="*/ 95 w 95"/>
                <a:gd name="T3" fmla="*/ 50 h 50"/>
                <a:gd name="T4" fmla="*/ 84 w 95"/>
                <a:gd name="T5" fmla="*/ 0 h 50"/>
                <a:gd name="T6" fmla="*/ 0 w 95"/>
                <a:gd name="T7" fmla="*/ 50 h 50"/>
              </a:gdLst>
              <a:ahLst/>
              <a:cxnLst>
                <a:cxn ang="0">
                  <a:pos x="T0" y="T1"/>
                </a:cxn>
                <a:cxn ang="0">
                  <a:pos x="T2" y="T3"/>
                </a:cxn>
                <a:cxn ang="0">
                  <a:pos x="T4" y="T5"/>
                </a:cxn>
                <a:cxn ang="0">
                  <a:pos x="T6" y="T7"/>
                </a:cxn>
              </a:cxnLst>
              <a:rect l="0" t="0" r="r" b="b"/>
              <a:pathLst>
                <a:path w="95" h="50">
                  <a:moveTo>
                    <a:pt x="0" y="50"/>
                  </a:moveTo>
                  <a:lnTo>
                    <a:pt x="95" y="50"/>
                  </a:lnTo>
                  <a:lnTo>
                    <a:pt x="84" y="0"/>
                  </a:lnTo>
                  <a:lnTo>
                    <a:pt x="0" y="5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8" name="Rectangle 70"/>
            <p:cNvSpPr>
              <a:spLocks noChangeArrowheads="1"/>
            </p:cNvSpPr>
            <p:nvPr/>
          </p:nvSpPr>
          <p:spPr bwMode="auto">
            <a:xfrm>
              <a:off x="4897438" y="4397375"/>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103" name="群組 1102"/>
          <p:cNvGrpSpPr/>
          <p:nvPr/>
        </p:nvGrpSpPr>
        <p:grpSpPr>
          <a:xfrm>
            <a:off x="4695825" y="3303588"/>
            <a:ext cx="1857376" cy="1423987"/>
            <a:chOff x="4695825" y="3303588"/>
            <a:chExt cx="1857376" cy="1423987"/>
          </a:xfrm>
        </p:grpSpPr>
        <p:sp>
          <p:nvSpPr>
            <p:cNvPr id="1057" name="Rectangle 52"/>
            <p:cNvSpPr>
              <a:spLocks noChangeArrowheads="1"/>
            </p:cNvSpPr>
            <p:nvPr/>
          </p:nvSpPr>
          <p:spPr bwMode="auto">
            <a:xfrm>
              <a:off x="5989638" y="3776663"/>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9" name="Arc 71"/>
            <p:cNvSpPr>
              <a:spLocks/>
            </p:cNvSpPr>
            <p:nvPr/>
          </p:nvSpPr>
          <p:spPr bwMode="auto">
            <a:xfrm>
              <a:off x="4695825" y="3303588"/>
              <a:ext cx="1446213" cy="1423987"/>
            </a:xfrm>
            <a:custGeom>
              <a:avLst/>
              <a:gdLst>
                <a:gd name="G0" fmla="+- 3959 0 0"/>
                <a:gd name="G1" fmla="+- 0 0 0"/>
                <a:gd name="G2" fmla="+- 21600 0 0"/>
                <a:gd name="T0" fmla="*/ 21950 w 21950"/>
                <a:gd name="T1" fmla="*/ 11954 h 21600"/>
                <a:gd name="T2" fmla="*/ 0 w 21950"/>
                <a:gd name="T3" fmla="*/ 21234 h 21600"/>
                <a:gd name="T4" fmla="*/ 3959 w 21950"/>
                <a:gd name="T5" fmla="*/ 0 h 21600"/>
              </a:gdLst>
              <a:ahLst/>
              <a:cxnLst>
                <a:cxn ang="0">
                  <a:pos x="T0" y="T1"/>
                </a:cxn>
                <a:cxn ang="0">
                  <a:pos x="T2" y="T3"/>
                </a:cxn>
                <a:cxn ang="0">
                  <a:pos x="T4" y="T5"/>
                </a:cxn>
              </a:cxnLst>
              <a:rect l="0" t="0" r="r" b="b"/>
              <a:pathLst>
                <a:path w="21950" h="21600" fill="none" extrusionOk="0">
                  <a:moveTo>
                    <a:pt x="21949" y="11953"/>
                  </a:moveTo>
                  <a:cubicBezTo>
                    <a:pt x="17946" y="17978"/>
                    <a:pt x="11192" y="21600"/>
                    <a:pt x="3959" y="21600"/>
                  </a:cubicBezTo>
                  <a:cubicBezTo>
                    <a:pt x="2630" y="21600"/>
                    <a:pt x="1305" y="21477"/>
                    <a:pt x="-1" y="21234"/>
                  </a:cubicBezTo>
                </a:path>
                <a:path w="21950" h="21600" stroke="0" extrusionOk="0">
                  <a:moveTo>
                    <a:pt x="21949" y="11953"/>
                  </a:moveTo>
                  <a:cubicBezTo>
                    <a:pt x="17946" y="17978"/>
                    <a:pt x="11192" y="21600"/>
                    <a:pt x="3959" y="21600"/>
                  </a:cubicBezTo>
                  <a:cubicBezTo>
                    <a:pt x="2630" y="21600"/>
                    <a:pt x="1305" y="21477"/>
                    <a:pt x="-1" y="21234"/>
                  </a:cubicBezTo>
                  <a:lnTo>
                    <a:pt x="3959"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0" name="Freeform 72"/>
            <p:cNvSpPr>
              <a:spLocks/>
            </p:cNvSpPr>
            <p:nvPr/>
          </p:nvSpPr>
          <p:spPr bwMode="auto">
            <a:xfrm>
              <a:off x="6103938" y="3963988"/>
              <a:ext cx="115888" cy="150812"/>
            </a:xfrm>
            <a:custGeom>
              <a:avLst/>
              <a:gdLst>
                <a:gd name="T0" fmla="*/ 73 w 73"/>
                <a:gd name="T1" fmla="*/ 0 h 95"/>
                <a:gd name="T2" fmla="*/ 0 w 73"/>
                <a:gd name="T3" fmla="*/ 67 h 95"/>
                <a:gd name="T4" fmla="*/ 50 w 73"/>
                <a:gd name="T5" fmla="*/ 95 h 95"/>
                <a:gd name="T6" fmla="*/ 73 w 73"/>
                <a:gd name="T7" fmla="*/ 0 h 95"/>
              </a:gdLst>
              <a:ahLst/>
              <a:cxnLst>
                <a:cxn ang="0">
                  <a:pos x="T0" y="T1"/>
                </a:cxn>
                <a:cxn ang="0">
                  <a:pos x="T2" y="T3"/>
                </a:cxn>
                <a:cxn ang="0">
                  <a:pos x="T4" y="T5"/>
                </a:cxn>
                <a:cxn ang="0">
                  <a:pos x="T6" y="T7"/>
                </a:cxn>
              </a:cxnLst>
              <a:rect l="0" t="0" r="r" b="b"/>
              <a:pathLst>
                <a:path w="73" h="95">
                  <a:moveTo>
                    <a:pt x="73" y="0"/>
                  </a:moveTo>
                  <a:lnTo>
                    <a:pt x="0" y="67"/>
                  </a:lnTo>
                  <a:lnTo>
                    <a:pt x="50" y="95"/>
                  </a:lnTo>
                  <a:lnTo>
                    <a:pt x="73"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1" name="Rectangle 73"/>
            <p:cNvSpPr>
              <a:spLocks noChangeArrowheads="1"/>
            </p:cNvSpPr>
            <p:nvPr/>
          </p:nvSpPr>
          <p:spPr bwMode="auto">
            <a:xfrm>
              <a:off x="6219825" y="407035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4" name="群組 1103"/>
          <p:cNvGrpSpPr/>
          <p:nvPr/>
        </p:nvGrpSpPr>
        <p:grpSpPr>
          <a:xfrm>
            <a:off x="2849563" y="1808163"/>
            <a:ext cx="3379788" cy="2870199"/>
            <a:chOff x="2849563" y="1808163"/>
            <a:chExt cx="3379788" cy="2870199"/>
          </a:xfrm>
        </p:grpSpPr>
        <p:sp>
          <p:nvSpPr>
            <p:cNvPr id="1058" name="Rectangle 53"/>
            <p:cNvSpPr>
              <a:spLocks noChangeArrowheads="1"/>
            </p:cNvSpPr>
            <p:nvPr/>
          </p:nvSpPr>
          <p:spPr bwMode="auto">
            <a:xfrm>
              <a:off x="2849563" y="1976438"/>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公司價值</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82" name="Arc 74"/>
            <p:cNvSpPr>
              <a:spLocks/>
            </p:cNvSpPr>
            <p:nvPr/>
          </p:nvSpPr>
          <p:spPr bwMode="auto">
            <a:xfrm>
              <a:off x="3576638" y="2003425"/>
              <a:ext cx="2652713" cy="2674937"/>
            </a:xfrm>
            <a:custGeom>
              <a:avLst/>
              <a:gdLst>
                <a:gd name="G0" fmla="+- 1114 0 0"/>
                <a:gd name="G1" fmla="+- 21600 0 0"/>
                <a:gd name="G2" fmla="+- 21600 0 0"/>
                <a:gd name="T0" fmla="*/ 0 w 21424"/>
                <a:gd name="T1" fmla="*/ 29 h 21600"/>
                <a:gd name="T2" fmla="*/ 21424 w 21424"/>
                <a:gd name="T3" fmla="*/ 14248 h 21600"/>
                <a:gd name="T4" fmla="*/ 1114 w 21424"/>
                <a:gd name="T5" fmla="*/ 21600 h 21600"/>
              </a:gdLst>
              <a:ahLst/>
              <a:cxnLst>
                <a:cxn ang="0">
                  <a:pos x="T0" y="T1"/>
                </a:cxn>
                <a:cxn ang="0">
                  <a:pos x="T2" y="T3"/>
                </a:cxn>
                <a:cxn ang="0">
                  <a:pos x="T4" y="T5"/>
                </a:cxn>
              </a:cxnLst>
              <a:rect l="0" t="0" r="r" b="b"/>
              <a:pathLst>
                <a:path w="21424" h="21600" fill="none" extrusionOk="0">
                  <a:moveTo>
                    <a:pt x="-1" y="28"/>
                  </a:moveTo>
                  <a:cubicBezTo>
                    <a:pt x="371" y="9"/>
                    <a:pt x="742" y="0"/>
                    <a:pt x="1114" y="0"/>
                  </a:cubicBezTo>
                  <a:cubicBezTo>
                    <a:pt x="10208" y="0"/>
                    <a:pt x="18328" y="5696"/>
                    <a:pt x="21424" y="14247"/>
                  </a:cubicBezTo>
                </a:path>
                <a:path w="21424" h="21600" stroke="0" extrusionOk="0">
                  <a:moveTo>
                    <a:pt x="-1" y="28"/>
                  </a:moveTo>
                  <a:cubicBezTo>
                    <a:pt x="371" y="9"/>
                    <a:pt x="742" y="0"/>
                    <a:pt x="1114" y="0"/>
                  </a:cubicBezTo>
                  <a:cubicBezTo>
                    <a:pt x="10208" y="0"/>
                    <a:pt x="18328" y="5696"/>
                    <a:pt x="21424" y="14247"/>
                  </a:cubicBezTo>
                  <a:lnTo>
                    <a:pt x="1114"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3" name="Freeform 75"/>
            <p:cNvSpPr>
              <a:spLocks/>
            </p:cNvSpPr>
            <p:nvPr/>
          </p:nvSpPr>
          <p:spPr bwMode="auto">
            <a:xfrm>
              <a:off x="3433763" y="1958975"/>
              <a:ext cx="150813" cy="88900"/>
            </a:xfrm>
            <a:custGeom>
              <a:avLst/>
              <a:gdLst>
                <a:gd name="T0" fmla="*/ 0 w 95"/>
                <a:gd name="T1" fmla="*/ 39 h 56"/>
                <a:gd name="T2" fmla="*/ 95 w 95"/>
                <a:gd name="T3" fmla="*/ 56 h 56"/>
                <a:gd name="T4" fmla="*/ 90 w 95"/>
                <a:gd name="T5" fmla="*/ 0 h 56"/>
                <a:gd name="T6" fmla="*/ 0 w 95"/>
                <a:gd name="T7" fmla="*/ 39 h 56"/>
              </a:gdLst>
              <a:ahLst/>
              <a:cxnLst>
                <a:cxn ang="0">
                  <a:pos x="T0" y="T1"/>
                </a:cxn>
                <a:cxn ang="0">
                  <a:pos x="T2" y="T3"/>
                </a:cxn>
                <a:cxn ang="0">
                  <a:pos x="T4" y="T5"/>
                </a:cxn>
                <a:cxn ang="0">
                  <a:pos x="T6" y="T7"/>
                </a:cxn>
              </a:cxnLst>
              <a:rect l="0" t="0" r="r" b="b"/>
              <a:pathLst>
                <a:path w="95" h="56">
                  <a:moveTo>
                    <a:pt x="0" y="39"/>
                  </a:moveTo>
                  <a:lnTo>
                    <a:pt x="95" y="56"/>
                  </a:lnTo>
                  <a:lnTo>
                    <a:pt x="90" y="0"/>
                  </a:lnTo>
                  <a:lnTo>
                    <a:pt x="0" y="39"/>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4" name="Rectangle 76"/>
            <p:cNvSpPr>
              <a:spLocks noChangeArrowheads="1"/>
            </p:cNvSpPr>
            <p:nvPr/>
          </p:nvSpPr>
          <p:spPr bwMode="auto">
            <a:xfrm>
              <a:off x="3532188" y="18081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sp>
        <p:nvSpPr>
          <p:cNvPr id="1087" name="Rectangle 81"/>
          <p:cNvSpPr>
            <a:spLocks noChangeArrowheads="1"/>
          </p:cNvSpPr>
          <p:nvPr/>
        </p:nvSpPr>
        <p:spPr bwMode="auto">
          <a:xfrm>
            <a:off x="612775" y="38655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105" name="群組 1104"/>
          <p:cNvGrpSpPr/>
          <p:nvPr/>
        </p:nvGrpSpPr>
        <p:grpSpPr>
          <a:xfrm>
            <a:off x="577850" y="2003425"/>
            <a:ext cx="2252663" cy="2000250"/>
            <a:chOff x="577850" y="2003425"/>
            <a:chExt cx="2252663" cy="2000250"/>
          </a:xfrm>
        </p:grpSpPr>
        <p:sp>
          <p:nvSpPr>
            <p:cNvPr id="1088" name="Arc 82"/>
            <p:cNvSpPr>
              <a:spLocks/>
            </p:cNvSpPr>
            <p:nvPr/>
          </p:nvSpPr>
          <p:spPr bwMode="auto">
            <a:xfrm>
              <a:off x="723900" y="2003425"/>
              <a:ext cx="2106613" cy="2000250"/>
            </a:xfrm>
            <a:custGeom>
              <a:avLst/>
              <a:gdLst>
                <a:gd name="G0" fmla="+- 20697 0 0"/>
                <a:gd name="G1" fmla="+- 21600 0 0"/>
                <a:gd name="G2" fmla="+- 21600 0 0"/>
                <a:gd name="T0" fmla="*/ 0 w 22753"/>
                <a:gd name="T1" fmla="*/ 15420 h 21600"/>
                <a:gd name="T2" fmla="*/ 22753 w 22753"/>
                <a:gd name="T3" fmla="*/ 98 h 21600"/>
                <a:gd name="T4" fmla="*/ 20697 w 22753"/>
                <a:gd name="T5" fmla="*/ 21600 h 21600"/>
              </a:gdLst>
              <a:ahLst/>
              <a:cxnLst>
                <a:cxn ang="0">
                  <a:pos x="T0" y="T1"/>
                </a:cxn>
                <a:cxn ang="0">
                  <a:pos x="T2" y="T3"/>
                </a:cxn>
                <a:cxn ang="0">
                  <a:pos x="T4" y="T5"/>
                </a:cxn>
              </a:cxnLst>
              <a:rect l="0" t="0" r="r" b="b"/>
              <a:pathLst>
                <a:path w="22753" h="21600" fill="none" extrusionOk="0">
                  <a:moveTo>
                    <a:pt x="-1" y="15419"/>
                  </a:moveTo>
                  <a:cubicBezTo>
                    <a:pt x="2732" y="6270"/>
                    <a:pt x="11147" y="0"/>
                    <a:pt x="20697" y="0"/>
                  </a:cubicBezTo>
                  <a:cubicBezTo>
                    <a:pt x="21383" y="0"/>
                    <a:pt x="22069" y="32"/>
                    <a:pt x="22752" y="98"/>
                  </a:cubicBezTo>
                </a:path>
                <a:path w="22753" h="21600" stroke="0" extrusionOk="0">
                  <a:moveTo>
                    <a:pt x="-1" y="15419"/>
                  </a:moveTo>
                  <a:cubicBezTo>
                    <a:pt x="2732" y="6270"/>
                    <a:pt x="11147" y="0"/>
                    <a:pt x="20697" y="0"/>
                  </a:cubicBezTo>
                  <a:cubicBezTo>
                    <a:pt x="21383" y="0"/>
                    <a:pt x="22069" y="32"/>
                    <a:pt x="22752" y="98"/>
                  </a:cubicBezTo>
                  <a:lnTo>
                    <a:pt x="20697"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9" name="Freeform 83"/>
            <p:cNvSpPr>
              <a:spLocks/>
            </p:cNvSpPr>
            <p:nvPr/>
          </p:nvSpPr>
          <p:spPr bwMode="auto">
            <a:xfrm>
              <a:off x="676275" y="3422650"/>
              <a:ext cx="87313" cy="158750"/>
            </a:xfrm>
            <a:custGeom>
              <a:avLst/>
              <a:gdLst>
                <a:gd name="T0" fmla="*/ 11 w 55"/>
                <a:gd name="T1" fmla="*/ 100 h 100"/>
                <a:gd name="T2" fmla="*/ 55 w 55"/>
                <a:gd name="T3" fmla="*/ 11 h 100"/>
                <a:gd name="T4" fmla="*/ 0 w 55"/>
                <a:gd name="T5" fmla="*/ 0 h 100"/>
                <a:gd name="T6" fmla="*/ 11 w 55"/>
                <a:gd name="T7" fmla="*/ 100 h 100"/>
              </a:gdLst>
              <a:ahLst/>
              <a:cxnLst>
                <a:cxn ang="0">
                  <a:pos x="T0" y="T1"/>
                </a:cxn>
                <a:cxn ang="0">
                  <a:pos x="T2" y="T3"/>
                </a:cxn>
                <a:cxn ang="0">
                  <a:pos x="T4" y="T5"/>
                </a:cxn>
                <a:cxn ang="0">
                  <a:pos x="T6" y="T7"/>
                </a:cxn>
              </a:cxnLst>
              <a:rect l="0" t="0" r="r" b="b"/>
              <a:pathLst>
                <a:path w="55" h="100">
                  <a:moveTo>
                    <a:pt x="11" y="100"/>
                  </a:moveTo>
                  <a:lnTo>
                    <a:pt x="55" y="11"/>
                  </a:lnTo>
                  <a:lnTo>
                    <a:pt x="0" y="0"/>
                  </a:lnTo>
                  <a:lnTo>
                    <a:pt x="1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90" name="Rectangle 84"/>
            <p:cNvSpPr>
              <a:spLocks noChangeArrowheads="1"/>
            </p:cNvSpPr>
            <p:nvPr/>
          </p:nvSpPr>
          <p:spPr bwMode="auto">
            <a:xfrm>
              <a:off x="577850" y="3333750"/>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9"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250825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3"/>
          <p:cNvPicPr>
            <a:picLocks noChangeAspect="1"/>
          </p:cNvPicPr>
          <p:nvPr/>
        </p:nvPicPr>
        <p:blipFill>
          <a:blip r:embed="rId3"/>
          <a:stretch>
            <a:fillRect/>
          </a:stretch>
        </p:blipFill>
        <p:spPr>
          <a:xfrm>
            <a:off x="2620992" y="3650327"/>
            <a:ext cx="1005927" cy="298730"/>
          </a:xfrm>
          <a:prstGeom prst="rect">
            <a:avLst/>
          </a:prstGeom>
        </p:spPr>
      </p:pic>
    </p:spTree>
    <p:extLst>
      <p:ext uri="{BB962C8B-B14F-4D97-AF65-F5344CB8AC3E}">
        <p14:creationId xmlns:p14="http://schemas.microsoft.com/office/powerpoint/2010/main" val="2143090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高層心智</a:t>
            </a:r>
            <a:r>
              <a:rPr lang="zh-TW" altLang="en-US" dirty="0" smtClean="0"/>
              <a:t>模式</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18</a:t>
            </a:fld>
            <a:endParaRPr lang="en-US" altLang="zh-TW"/>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63688"/>
            <a:ext cx="6688393" cy="3672407"/>
          </a:xfrm>
          <a:prstGeom prst="rect">
            <a:avLst/>
          </a:prstGeom>
          <a:solidFill>
            <a:srgbClr val="FFFF00"/>
          </a:solidFill>
          <a:ln>
            <a:noFill/>
          </a:ln>
          <a:effectLst/>
        </p:spPr>
      </p:pic>
      <p:grpSp>
        <p:nvGrpSpPr>
          <p:cNvPr id="8" name="群組 7"/>
          <p:cNvGrpSpPr/>
          <p:nvPr/>
        </p:nvGrpSpPr>
        <p:grpSpPr>
          <a:xfrm>
            <a:off x="6801364" y="1696740"/>
            <a:ext cx="1952667" cy="3477582"/>
            <a:chOff x="817121" y="1093817"/>
            <a:chExt cx="2015000" cy="4063369"/>
          </a:xfrm>
        </p:grpSpPr>
        <p:sp>
          <p:nvSpPr>
            <p:cNvPr id="9" name="文字方塊 8"/>
            <p:cNvSpPr txBox="1"/>
            <p:nvPr/>
          </p:nvSpPr>
          <p:spPr>
            <a:xfrm>
              <a:off x="827584" y="1330166"/>
              <a:ext cx="1569660" cy="369332"/>
            </a:xfrm>
            <a:prstGeom prst="rect">
              <a:avLst/>
            </a:prstGeom>
            <a:noFill/>
          </p:spPr>
          <p:txBody>
            <a:bodyPr wrap="none" rtlCol="0">
              <a:spAutoFit/>
            </a:bodyPr>
            <a:lstStyle/>
            <a:p>
              <a:r>
                <a:rPr lang="zh-TW" altLang="en-US" dirty="0" smtClean="0"/>
                <a:t>公司利益優先</a:t>
              </a:r>
              <a:endParaRPr lang="zh-TW" altLang="en-US" dirty="0"/>
            </a:p>
          </p:txBody>
        </p:sp>
        <p:sp>
          <p:nvSpPr>
            <p:cNvPr id="10" name="文字方塊 9"/>
            <p:cNvSpPr txBox="1"/>
            <p:nvPr/>
          </p:nvSpPr>
          <p:spPr>
            <a:xfrm>
              <a:off x="827584" y="1955366"/>
              <a:ext cx="1569660" cy="369332"/>
            </a:xfrm>
            <a:prstGeom prst="rect">
              <a:avLst/>
            </a:prstGeom>
            <a:noFill/>
          </p:spPr>
          <p:txBody>
            <a:bodyPr wrap="none" rtlCol="0">
              <a:spAutoFit/>
            </a:bodyPr>
            <a:lstStyle/>
            <a:p>
              <a:r>
                <a:rPr lang="zh-TW" altLang="en-US" dirty="0" smtClean="0"/>
                <a:t>犧牲環境利益</a:t>
              </a:r>
              <a:endParaRPr lang="zh-TW" altLang="en-US" dirty="0"/>
            </a:p>
          </p:txBody>
        </p:sp>
        <p:cxnSp>
          <p:nvCxnSpPr>
            <p:cNvPr id="11" name="直線單箭頭接點 10"/>
            <p:cNvCxnSpPr/>
            <p:nvPr/>
          </p:nvCxnSpPr>
          <p:spPr>
            <a:xfrm flipV="1">
              <a:off x="2447764" y="109381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2" name="直線單箭頭接點 11"/>
            <p:cNvCxnSpPr/>
            <p:nvPr/>
          </p:nvCxnSpPr>
          <p:spPr>
            <a:xfrm flipV="1">
              <a:off x="2453374" y="1679604"/>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3" name="文字方塊 12"/>
            <p:cNvSpPr txBox="1"/>
            <p:nvPr/>
          </p:nvSpPr>
          <p:spPr>
            <a:xfrm>
              <a:off x="817121" y="2554302"/>
              <a:ext cx="1569660" cy="369332"/>
            </a:xfrm>
            <a:prstGeom prst="rect">
              <a:avLst/>
            </a:prstGeom>
            <a:noFill/>
          </p:spPr>
          <p:txBody>
            <a:bodyPr wrap="none" rtlCol="0">
              <a:spAutoFit/>
            </a:bodyPr>
            <a:lstStyle/>
            <a:p>
              <a:r>
                <a:rPr lang="zh-TW" altLang="en-US" dirty="0" smtClean="0"/>
                <a:t>高階主管權威</a:t>
              </a:r>
              <a:endParaRPr lang="zh-TW" altLang="en-US" dirty="0"/>
            </a:p>
          </p:txBody>
        </p:sp>
        <p:cxnSp>
          <p:nvCxnSpPr>
            <p:cNvPr id="14" name="直線單箭頭接點 13"/>
            <p:cNvCxnSpPr/>
            <p:nvPr/>
          </p:nvCxnSpPr>
          <p:spPr>
            <a:xfrm flipV="1">
              <a:off x="2466471" y="233075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5" name="文字方塊 14"/>
            <p:cNvSpPr txBox="1"/>
            <p:nvPr/>
          </p:nvSpPr>
          <p:spPr>
            <a:xfrm>
              <a:off x="878104" y="3076034"/>
              <a:ext cx="1107996" cy="369332"/>
            </a:xfrm>
            <a:prstGeom prst="rect">
              <a:avLst/>
            </a:prstGeom>
            <a:noFill/>
          </p:spPr>
          <p:txBody>
            <a:bodyPr wrap="none" rtlCol="0">
              <a:spAutoFit/>
            </a:bodyPr>
            <a:lstStyle/>
            <a:p>
              <a:r>
                <a:rPr lang="zh-TW" altLang="en-US" dirty="0" smtClean="0"/>
                <a:t>實務專業</a:t>
              </a:r>
              <a:endParaRPr lang="zh-TW" altLang="en-US" dirty="0"/>
            </a:p>
          </p:txBody>
        </p:sp>
        <p:cxnSp>
          <p:nvCxnSpPr>
            <p:cNvPr id="16" name="直線單箭頭接點 15"/>
            <p:cNvCxnSpPr/>
            <p:nvPr/>
          </p:nvCxnSpPr>
          <p:spPr>
            <a:xfrm>
              <a:off x="2447764" y="3076034"/>
              <a:ext cx="38435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7" name="文字方塊 16"/>
            <p:cNvSpPr txBox="1"/>
            <p:nvPr/>
          </p:nvSpPr>
          <p:spPr>
            <a:xfrm>
              <a:off x="834480" y="3634422"/>
              <a:ext cx="1569660" cy="369332"/>
            </a:xfrm>
            <a:prstGeom prst="rect">
              <a:avLst/>
            </a:prstGeom>
            <a:noFill/>
          </p:spPr>
          <p:txBody>
            <a:bodyPr wrap="none" rtlCol="0">
              <a:spAutoFit/>
            </a:bodyPr>
            <a:lstStyle/>
            <a:p>
              <a:r>
                <a:rPr lang="zh-TW" altLang="en-US" dirty="0" smtClean="0"/>
                <a:t>危機處理準確</a:t>
              </a:r>
              <a:endParaRPr lang="zh-TW" altLang="en-US" dirty="0"/>
            </a:p>
          </p:txBody>
        </p:sp>
        <p:cxnSp>
          <p:nvCxnSpPr>
            <p:cNvPr id="18" name="直線單箭頭接點 17"/>
            <p:cNvCxnSpPr/>
            <p:nvPr/>
          </p:nvCxnSpPr>
          <p:spPr>
            <a:xfrm>
              <a:off x="2453374" y="3689433"/>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9" name="文字方塊 18"/>
            <p:cNvSpPr txBox="1"/>
            <p:nvPr/>
          </p:nvSpPr>
          <p:spPr>
            <a:xfrm>
              <a:off x="915845" y="4169836"/>
              <a:ext cx="1107996" cy="369332"/>
            </a:xfrm>
            <a:prstGeom prst="rect">
              <a:avLst/>
            </a:prstGeom>
            <a:noFill/>
          </p:spPr>
          <p:txBody>
            <a:bodyPr wrap="none" rtlCol="0">
              <a:spAutoFit/>
            </a:bodyPr>
            <a:lstStyle/>
            <a:p>
              <a:r>
                <a:rPr lang="zh-TW" altLang="en-US" dirty="0" smtClean="0"/>
                <a:t>社會觀感</a:t>
              </a:r>
              <a:endParaRPr lang="zh-TW" altLang="en-US" dirty="0"/>
            </a:p>
          </p:txBody>
        </p:sp>
        <p:cxnSp>
          <p:nvCxnSpPr>
            <p:cNvPr id="20" name="直線單箭頭接點 19"/>
            <p:cNvCxnSpPr/>
            <p:nvPr/>
          </p:nvCxnSpPr>
          <p:spPr>
            <a:xfrm>
              <a:off x="2428756" y="4339570"/>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a:off x="921864" y="4756960"/>
              <a:ext cx="1107996" cy="369332"/>
            </a:xfrm>
            <a:prstGeom prst="rect">
              <a:avLst/>
            </a:prstGeom>
            <a:noFill/>
          </p:spPr>
          <p:txBody>
            <a:bodyPr wrap="none" rtlCol="0">
              <a:spAutoFit/>
            </a:bodyPr>
            <a:lstStyle/>
            <a:p>
              <a:r>
                <a:rPr lang="zh-TW" altLang="en-US" dirty="0" smtClean="0"/>
                <a:t>公司價值</a:t>
              </a:r>
              <a:endParaRPr lang="zh-TW" altLang="en-US" dirty="0"/>
            </a:p>
          </p:txBody>
        </p:sp>
        <p:cxnSp>
          <p:nvCxnSpPr>
            <p:cNvPr id="22" name="直線單箭頭接點 21"/>
            <p:cNvCxnSpPr/>
            <p:nvPr/>
          </p:nvCxnSpPr>
          <p:spPr>
            <a:xfrm>
              <a:off x="2391041" y="4787854"/>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935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中低層心智模式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19</a:t>
            </a:fld>
            <a:endParaRPr lang="en-US" altLang="zh-TW"/>
          </a:p>
        </p:txBody>
      </p:sp>
      <p:sp>
        <p:nvSpPr>
          <p:cNvPr id="5" name="AutoShape 3"/>
          <p:cNvSpPr>
            <a:spLocks noChangeAspect="1" noChangeArrowheads="1" noTextEdit="1"/>
          </p:cNvSpPr>
          <p:nvPr/>
        </p:nvSpPr>
        <p:spPr bwMode="auto">
          <a:xfrm>
            <a:off x="395288" y="1554163"/>
            <a:ext cx="8347075" cy="417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4103" name="群組 4102"/>
          <p:cNvGrpSpPr/>
          <p:nvPr/>
        </p:nvGrpSpPr>
        <p:grpSpPr>
          <a:xfrm>
            <a:off x="630238" y="2732088"/>
            <a:ext cx="4029076" cy="1597025"/>
            <a:chOff x="630238" y="2732088"/>
            <a:chExt cx="4029076" cy="1597025"/>
          </a:xfrm>
        </p:grpSpPr>
        <p:sp>
          <p:nvSpPr>
            <p:cNvPr id="7" name="Rectangle 6"/>
            <p:cNvSpPr>
              <a:spLocks noChangeArrowheads="1"/>
            </p:cNvSpPr>
            <p:nvPr/>
          </p:nvSpPr>
          <p:spPr bwMode="auto">
            <a:xfrm>
              <a:off x="630238" y="34036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犧牲公司利益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101" name="群組 4100"/>
            <p:cNvGrpSpPr/>
            <p:nvPr/>
          </p:nvGrpSpPr>
          <p:grpSpPr>
            <a:xfrm>
              <a:off x="1295401" y="2732088"/>
              <a:ext cx="3363913" cy="1597025"/>
              <a:chOff x="1295401" y="2732088"/>
              <a:chExt cx="3363913" cy="1597025"/>
            </a:xfrm>
          </p:grpSpPr>
          <p:sp>
            <p:nvSpPr>
              <p:cNvPr id="6" name="Rectangle 5"/>
              <p:cNvSpPr>
                <a:spLocks noChangeArrowheads="1"/>
              </p:cNvSpPr>
              <p:nvPr/>
            </p:nvSpPr>
            <p:spPr bwMode="auto">
              <a:xfrm>
                <a:off x="3429001" y="33655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600" dirty="0" smtClean="0">
                    <a:solidFill>
                      <a:srgbClr val="000000"/>
                    </a:solidFill>
                    <a:latin typeface="Times New Roman" panose="02020603050405020304" pitchFamily="18" charset="0"/>
                  </a:rPr>
                  <a:t>環境利益優</a:t>
                </a:r>
                <a:r>
                  <a:rPr lang="zh-TW" altLang="en-US" sz="1600" dirty="0">
                    <a:solidFill>
                      <a:srgbClr val="000000"/>
                    </a:solidFill>
                    <a:latin typeface="Times New Roman" panose="02020603050405020304" pitchFamily="18" charset="0"/>
                  </a:rPr>
                  <a:t>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099" name="群組 4098"/>
              <p:cNvGrpSpPr/>
              <p:nvPr/>
            </p:nvGrpSpPr>
            <p:grpSpPr>
              <a:xfrm>
                <a:off x="1295401" y="2732088"/>
                <a:ext cx="2628900" cy="1597025"/>
                <a:chOff x="1295401" y="2732088"/>
                <a:chExt cx="2628900" cy="1597025"/>
              </a:xfrm>
            </p:grpSpPr>
            <p:sp>
              <p:nvSpPr>
                <p:cNvPr id="12" name="Arc 11"/>
                <p:cNvSpPr>
                  <a:spLocks/>
                </p:cNvSpPr>
                <p:nvPr/>
              </p:nvSpPr>
              <p:spPr bwMode="auto">
                <a:xfrm>
                  <a:off x="1436688" y="2732088"/>
                  <a:ext cx="2487613" cy="1597025"/>
                </a:xfrm>
                <a:custGeom>
                  <a:avLst/>
                  <a:gdLst>
                    <a:gd name="G0" fmla="+- 15705 0 0"/>
                    <a:gd name="G1" fmla="+- 0 0 0"/>
                    <a:gd name="G2" fmla="+- 21600 0 0"/>
                    <a:gd name="T0" fmla="*/ 33671 w 33671"/>
                    <a:gd name="T1" fmla="*/ 11991 h 21600"/>
                    <a:gd name="T2" fmla="*/ 0 w 33671"/>
                    <a:gd name="T3" fmla="*/ 14829 h 21600"/>
                    <a:gd name="T4" fmla="*/ 15705 w 33671"/>
                    <a:gd name="T5" fmla="*/ 0 h 21600"/>
                  </a:gdLst>
                  <a:ahLst/>
                  <a:cxnLst>
                    <a:cxn ang="0">
                      <a:pos x="T0" y="T1"/>
                    </a:cxn>
                    <a:cxn ang="0">
                      <a:pos x="T2" y="T3"/>
                    </a:cxn>
                    <a:cxn ang="0">
                      <a:pos x="T4" y="T5"/>
                    </a:cxn>
                  </a:cxnLst>
                  <a:rect l="0" t="0" r="r" b="b"/>
                  <a:pathLst>
                    <a:path w="33671" h="21600" fill="none" extrusionOk="0">
                      <a:moveTo>
                        <a:pt x="33670" y="11990"/>
                      </a:moveTo>
                      <a:cubicBezTo>
                        <a:pt x="29663" y="17994"/>
                        <a:pt x="22923" y="21600"/>
                        <a:pt x="15705" y="21600"/>
                      </a:cubicBezTo>
                      <a:cubicBezTo>
                        <a:pt x="9761" y="21600"/>
                        <a:pt x="4080" y="19150"/>
                        <a:pt x="-1" y="14829"/>
                      </a:cubicBezTo>
                    </a:path>
                    <a:path w="33671" h="21600" stroke="0" extrusionOk="0">
                      <a:moveTo>
                        <a:pt x="33670" y="11990"/>
                      </a:moveTo>
                      <a:cubicBezTo>
                        <a:pt x="29663" y="17994"/>
                        <a:pt x="22923" y="21600"/>
                        <a:pt x="15705" y="21600"/>
                      </a:cubicBezTo>
                      <a:cubicBezTo>
                        <a:pt x="9761" y="21600"/>
                        <a:pt x="4080" y="19150"/>
                        <a:pt x="-1" y="14829"/>
                      </a:cubicBezTo>
                      <a:lnTo>
                        <a:pt x="15705" y="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Freeform 12"/>
                <p:cNvSpPr>
                  <a:spLocks/>
                </p:cNvSpPr>
                <p:nvPr/>
              </p:nvSpPr>
              <p:spPr bwMode="auto">
                <a:xfrm>
                  <a:off x="1295401" y="3662363"/>
                  <a:ext cx="196850" cy="220663"/>
                </a:xfrm>
                <a:custGeom>
                  <a:avLst/>
                  <a:gdLst>
                    <a:gd name="T0" fmla="*/ 0 w 124"/>
                    <a:gd name="T1" fmla="*/ 0 h 139"/>
                    <a:gd name="T2" fmla="*/ 54 w 124"/>
                    <a:gd name="T3" fmla="*/ 139 h 139"/>
                    <a:gd name="T4" fmla="*/ 124 w 124"/>
                    <a:gd name="T5" fmla="*/ 85 h 139"/>
                    <a:gd name="T6" fmla="*/ 0 w 124"/>
                    <a:gd name="T7" fmla="*/ 0 h 139"/>
                  </a:gdLst>
                  <a:ahLst/>
                  <a:cxnLst>
                    <a:cxn ang="0">
                      <a:pos x="T0" y="T1"/>
                    </a:cxn>
                    <a:cxn ang="0">
                      <a:pos x="T2" y="T3"/>
                    </a:cxn>
                    <a:cxn ang="0">
                      <a:pos x="T4" y="T5"/>
                    </a:cxn>
                    <a:cxn ang="0">
                      <a:pos x="T6" y="T7"/>
                    </a:cxn>
                  </a:cxnLst>
                  <a:rect l="0" t="0" r="r" b="b"/>
                  <a:pathLst>
                    <a:path w="124" h="139">
                      <a:moveTo>
                        <a:pt x="0" y="0"/>
                      </a:moveTo>
                      <a:lnTo>
                        <a:pt x="54" y="139"/>
                      </a:lnTo>
                      <a:lnTo>
                        <a:pt x="124" y="85"/>
                      </a:lnTo>
                      <a:lnTo>
                        <a:pt x="0" y="0"/>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4" name="Rectangle 13"/>
                <p:cNvSpPr>
                  <a:spLocks noChangeArrowheads="1"/>
                </p:cNvSpPr>
                <p:nvPr/>
              </p:nvSpPr>
              <p:spPr bwMode="auto">
                <a:xfrm>
                  <a:off x="1504951" y="362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grpSp>
        <p:nvGrpSpPr>
          <p:cNvPr id="4102" name="群組 4101"/>
          <p:cNvGrpSpPr/>
          <p:nvPr/>
        </p:nvGrpSpPr>
        <p:grpSpPr>
          <a:xfrm>
            <a:off x="1304926" y="2713038"/>
            <a:ext cx="2703513" cy="1620838"/>
            <a:chOff x="1304926" y="2713038"/>
            <a:chExt cx="2703513" cy="1620838"/>
          </a:xfrm>
        </p:grpSpPr>
        <p:sp>
          <p:nvSpPr>
            <p:cNvPr id="15" name="Arc 14"/>
            <p:cNvSpPr>
              <a:spLocks/>
            </p:cNvSpPr>
            <p:nvPr/>
          </p:nvSpPr>
          <p:spPr bwMode="auto">
            <a:xfrm>
              <a:off x="1304926" y="2713038"/>
              <a:ext cx="2444750" cy="1620838"/>
            </a:xfrm>
            <a:custGeom>
              <a:avLst/>
              <a:gdLst>
                <a:gd name="G0" fmla="+- 17544 0 0"/>
                <a:gd name="G1" fmla="+- 21600 0 0"/>
                <a:gd name="G2" fmla="+- 21600 0 0"/>
                <a:gd name="T0" fmla="*/ 0 w 32572"/>
                <a:gd name="T1" fmla="*/ 8999 h 21600"/>
                <a:gd name="T2" fmla="*/ 32572 w 32572"/>
                <a:gd name="T3" fmla="*/ 6085 h 21600"/>
                <a:gd name="T4" fmla="*/ 17544 w 32572"/>
                <a:gd name="T5" fmla="*/ 21600 h 21600"/>
              </a:gdLst>
              <a:ahLst/>
              <a:cxnLst>
                <a:cxn ang="0">
                  <a:pos x="T0" y="T1"/>
                </a:cxn>
                <a:cxn ang="0">
                  <a:pos x="T2" y="T3"/>
                </a:cxn>
                <a:cxn ang="0">
                  <a:pos x="T4" y="T5"/>
                </a:cxn>
              </a:cxnLst>
              <a:rect l="0" t="0" r="r" b="b"/>
              <a:pathLst>
                <a:path w="32572" h="21600" fill="none" extrusionOk="0">
                  <a:moveTo>
                    <a:pt x="0" y="8999"/>
                  </a:moveTo>
                  <a:cubicBezTo>
                    <a:pt x="4058" y="3349"/>
                    <a:pt x="10588" y="0"/>
                    <a:pt x="17544" y="0"/>
                  </a:cubicBezTo>
                  <a:cubicBezTo>
                    <a:pt x="23153" y="0"/>
                    <a:pt x="28542" y="2182"/>
                    <a:pt x="32572" y="6084"/>
                  </a:cubicBezTo>
                </a:path>
                <a:path w="32572" h="21600" stroke="0" extrusionOk="0">
                  <a:moveTo>
                    <a:pt x="0" y="8999"/>
                  </a:moveTo>
                  <a:cubicBezTo>
                    <a:pt x="4058" y="3349"/>
                    <a:pt x="10588" y="0"/>
                    <a:pt x="17544" y="0"/>
                  </a:cubicBezTo>
                  <a:cubicBezTo>
                    <a:pt x="23153" y="0"/>
                    <a:pt x="28542" y="2182"/>
                    <a:pt x="32572" y="6084"/>
                  </a:cubicBezTo>
                  <a:lnTo>
                    <a:pt x="17544" y="2160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Freeform 15"/>
            <p:cNvSpPr>
              <a:spLocks/>
            </p:cNvSpPr>
            <p:nvPr/>
          </p:nvSpPr>
          <p:spPr bwMode="auto">
            <a:xfrm>
              <a:off x="3698876" y="3119438"/>
              <a:ext cx="211138" cy="234950"/>
            </a:xfrm>
            <a:custGeom>
              <a:avLst/>
              <a:gdLst>
                <a:gd name="T0" fmla="*/ 133 w 133"/>
                <a:gd name="T1" fmla="*/ 148 h 148"/>
                <a:gd name="T2" fmla="*/ 70 w 133"/>
                <a:gd name="T3" fmla="*/ 0 h 148"/>
                <a:gd name="T4" fmla="*/ 0 w 133"/>
                <a:gd name="T5" fmla="*/ 54 h 148"/>
                <a:gd name="T6" fmla="*/ 133 w 133"/>
                <a:gd name="T7" fmla="*/ 148 h 148"/>
              </a:gdLst>
              <a:ahLst/>
              <a:cxnLst>
                <a:cxn ang="0">
                  <a:pos x="T0" y="T1"/>
                </a:cxn>
                <a:cxn ang="0">
                  <a:pos x="T2" y="T3"/>
                </a:cxn>
                <a:cxn ang="0">
                  <a:pos x="T4" y="T5"/>
                </a:cxn>
                <a:cxn ang="0">
                  <a:pos x="T6" y="T7"/>
                </a:cxn>
              </a:cxnLst>
              <a:rect l="0" t="0" r="r" b="b"/>
              <a:pathLst>
                <a:path w="133" h="148">
                  <a:moveTo>
                    <a:pt x="133" y="148"/>
                  </a:moveTo>
                  <a:lnTo>
                    <a:pt x="70" y="0"/>
                  </a:lnTo>
                  <a:lnTo>
                    <a:pt x="0" y="54"/>
                  </a:lnTo>
                  <a:lnTo>
                    <a:pt x="133" y="148"/>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7" name="Rectangle 16"/>
            <p:cNvSpPr>
              <a:spLocks noChangeArrowheads="1"/>
            </p:cNvSpPr>
            <p:nvPr/>
          </p:nvSpPr>
          <p:spPr bwMode="auto">
            <a:xfrm>
              <a:off x="3822701" y="295910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4" name="群組 4103"/>
          <p:cNvGrpSpPr/>
          <p:nvPr/>
        </p:nvGrpSpPr>
        <p:grpSpPr>
          <a:xfrm>
            <a:off x="4086226" y="1973263"/>
            <a:ext cx="2705100" cy="2238376"/>
            <a:chOff x="4086226" y="1973263"/>
            <a:chExt cx="2705100" cy="2238376"/>
          </a:xfrm>
        </p:grpSpPr>
        <p:sp>
          <p:nvSpPr>
            <p:cNvPr id="8" name="Rectangle 7"/>
            <p:cNvSpPr>
              <a:spLocks noChangeArrowheads="1"/>
            </p:cNvSpPr>
            <p:nvPr/>
          </p:nvSpPr>
          <p:spPr bwMode="auto">
            <a:xfrm>
              <a:off x="5561013" y="2022476"/>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思維框架擴大</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8" name="Arc 17"/>
            <p:cNvSpPr>
              <a:spLocks/>
            </p:cNvSpPr>
            <p:nvPr/>
          </p:nvSpPr>
          <p:spPr bwMode="auto">
            <a:xfrm>
              <a:off x="4086226" y="2254251"/>
              <a:ext cx="1876425" cy="1957388"/>
            </a:xfrm>
            <a:custGeom>
              <a:avLst/>
              <a:gdLst>
                <a:gd name="G0" fmla="+- 19631 0 0"/>
                <a:gd name="G1" fmla="+- 20477 0 0"/>
                <a:gd name="G2" fmla="+- 21600 0 0"/>
                <a:gd name="T0" fmla="*/ 0 w 19631"/>
                <a:gd name="T1" fmla="*/ 11467 h 20477"/>
                <a:gd name="T2" fmla="*/ 12758 w 19631"/>
                <a:gd name="T3" fmla="*/ 0 h 20477"/>
                <a:gd name="T4" fmla="*/ 19631 w 19631"/>
                <a:gd name="T5" fmla="*/ 20477 h 20477"/>
              </a:gdLst>
              <a:ahLst/>
              <a:cxnLst>
                <a:cxn ang="0">
                  <a:pos x="T0" y="T1"/>
                </a:cxn>
                <a:cxn ang="0">
                  <a:pos x="T2" y="T3"/>
                </a:cxn>
                <a:cxn ang="0">
                  <a:pos x="T4" y="T5"/>
                </a:cxn>
              </a:cxnLst>
              <a:rect l="0" t="0" r="r" b="b"/>
              <a:pathLst>
                <a:path w="19631" h="20477" fill="none" extrusionOk="0">
                  <a:moveTo>
                    <a:pt x="-1" y="11466"/>
                  </a:moveTo>
                  <a:cubicBezTo>
                    <a:pt x="2487" y="6047"/>
                    <a:pt x="7104" y="1897"/>
                    <a:pt x="12757" y="-1"/>
                  </a:cubicBezTo>
                </a:path>
                <a:path w="19631" h="20477" stroke="0" extrusionOk="0">
                  <a:moveTo>
                    <a:pt x="-1" y="11466"/>
                  </a:moveTo>
                  <a:cubicBezTo>
                    <a:pt x="2487" y="6047"/>
                    <a:pt x="7104" y="1897"/>
                    <a:pt x="12757" y="-1"/>
                  </a:cubicBezTo>
                  <a:lnTo>
                    <a:pt x="19631" y="20477"/>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Freeform 18"/>
            <p:cNvSpPr>
              <a:spLocks/>
            </p:cNvSpPr>
            <p:nvPr/>
          </p:nvSpPr>
          <p:spPr bwMode="auto">
            <a:xfrm>
              <a:off x="5289551" y="2182813"/>
              <a:ext cx="247650" cy="123825"/>
            </a:xfrm>
            <a:custGeom>
              <a:avLst/>
              <a:gdLst>
                <a:gd name="T0" fmla="*/ 156 w 156"/>
                <a:gd name="T1" fmla="*/ 8 h 78"/>
                <a:gd name="T2" fmla="*/ 0 w 156"/>
                <a:gd name="T3" fmla="*/ 0 h 78"/>
                <a:gd name="T4" fmla="*/ 16 w 156"/>
                <a:gd name="T5" fmla="*/ 78 h 78"/>
                <a:gd name="T6" fmla="*/ 156 w 156"/>
                <a:gd name="T7" fmla="*/ 8 h 78"/>
              </a:gdLst>
              <a:ahLst/>
              <a:cxnLst>
                <a:cxn ang="0">
                  <a:pos x="T0" y="T1"/>
                </a:cxn>
                <a:cxn ang="0">
                  <a:pos x="T2" y="T3"/>
                </a:cxn>
                <a:cxn ang="0">
                  <a:pos x="T4" y="T5"/>
                </a:cxn>
                <a:cxn ang="0">
                  <a:pos x="T6" y="T7"/>
                </a:cxn>
              </a:cxnLst>
              <a:rect l="0" t="0" r="r" b="b"/>
              <a:pathLst>
                <a:path w="156" h="78">
                  <a:moveTo>
                    <a:pt x="156" y="8"/>
                  </a:moveTo>
                  <a:lnTo>
                    <a:pt x="0" y="0"/>
                  </a:lnTo>
                  <a:lnTo>
                    <a:pt x="16" y="78"/>
                  </a:lnTo>
                  <a:lnTo>
                    <a:pt x="156" y="8"/>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0" name="Rectangle 19"/>
            <p:cNvSpPr>
              <a:spLocks noChangeArrowheads="1"/>
            </p:cNvSpPr>
            <p:nvPr/>
          </p:nvSpPr>
          <p:spPr bwMode="auto">
            <a:xfrm>
              <a:off x="5216526" y="1973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5" name="群組 4104"/>
          <p:cNvGrpSpPr/>
          <p:nvPr/>
        </p:nvGrpSpPr>
        <p:grpSpPr>
          <a:xfrm>
            <a:off x="6627813" y="2057401"/>
            <a:ext cx="1901826" cy="1628775"/>
            <a:chOff x="6627813" y="2057401"/>
            <a:chExt cx="1901826" cy="1628775"/>
          </a:xfrm>
        </p:grpSpPr>
        <p:sp>
          <p:nvSpPr>
            <p:cNvPr id="9" name="Rectangle 8"/>
            <p:cNvSpPr>
              <a:spLocks noChangeArrowheads="1"/>
            </p:cNvSpPr>
            <p:nvPr/>
          </p:nvSpPr>
          <p:spPr bwMode="auto">
            <a:xfrm>
              <a:off x="7299326" y="3440113"/>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Arc 20"/>
            <p:cNvSpPr>
              <a:spLocks/>
            </p:cNvSpPr>
            <p:nvPr/>
          </p:nvSpPr>
          <p:spPr bwMode="auto">
            <a:xfrm>
              <a:off x="6627813" y="2057401"/>
              <a:ext cx="1258888" cy="1254125"/>
            </a:xfrm>
            <a:custGeom>
              <a:avLst/>
              <a:gdLst>
                <a:gd name="G0" fmla="+- 0 0 0"/>
                <a:gd name="G1" fmla="+- 21464 0 0"/>
                <a:gd name="G2" fmla="+- 21600 0 0"/>
                <a:gd name="T0" fmla="*/ 2420 w 21507"/>
                <a:gd name="T1" fmla="*/ 0 h 21464"/>
                <a:gd name="T2" fmla="*/ 21507 w 21507"/>
                <a:gd name="T3" fmla="*/ 19463 h 21464"/>
                <a:gd name="T4" fmla="*/ 0 w 21507"/>
                <a:gd name="T5" fmla="*/ 21464 h 21464"/>
              </a:gdLst>
              <a:ahLst/>
              <a:cxnLst>
                <a:cxn ang="0">
                  <a:pos x="T0" y="T1"/>
                </a:cxn>
                <a:cxn ang="0">
                  <a:pos x="T2" y="T3"/>
                </a:cxn>
                <a:cxn ang="0">
                  <a:pos x="T4" y="T5"/>
                </a:cxn>
              </a:cxnLst>
              <a:rect l="0" t="0" r="r" b="b"/>
              <a:pathLst>
                <a:path w="21507" h="21464" fill="none" extrusionOk="0">
                  <a:moveTo>
                    <a:pt x="2420" y="-1"/>
                  </a:moveTo>
                  <a:cubicBezTo>
                    <a:pt x="12589" y="1146"/>
                    <a:pt x="20559" y="9272"/>
                    <a:pt x="21507" y="19462"/>
                  </a:cubicBezTo>
                </a:path>
                <a:path w="21507" h="21464" stroke="0" extrusionOk="0">
                  <a:moveTo>
                    <a:pt x="2420" y="-1"/>
                  </a:moveTo>
                  <a:cubicBezTo>
                    <a:pt x="12589" y="1146"/>
                    <a:pt x="20559" y="9272"/>
                    <a:pt x="21507" y="19462"/>
                  </a:cubicBezTo>
                  <a:lnTo>
                    <a:pt x="0" y="21464"/>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Freeform 21"/>
            <p:cNvSpPr>
              <a:spLocks/>
            </p:cNvSpPr>
            <p:nvPr/>
          </p:nvSpPr>
          <p:spPr bwMode="auto">
            <a:xfrm>
              <a:off x="7829551" y="3181351"/>
              <a:ext cx="123825" cy="246063"/>
            </a:xfrm>
            <a:custGeom>
              <a:avLst/>
              <a:gdLst>
                <a:gd name="T0" fmla="*/ 39 w 78"/>
                <a:gd name="T1" fmla="*/ 155 h 155"/>
                <a:gd name="T2" fmla="*/ 78 w 78"/>
                <a:gd name="T3" fmla="*/ 8 h 155"/>
                <a:gd name="T4" fmla="*/ 0 w 78"/>
                <a:gd name="T5" fmla="*/ 0 h 155"/>
                <a:gd name="T6" fmla="*/ 39 w 78"/>
                <a:gd name="T7" fmla="*/ 155 h 155"/>
              </a:gdLst>
              <a:ahLst/>
              <a:cxnLst>
                <a:cxn ang="0">
                  <a:pos x="T0" y="T1"/>
                </a:cxn>
                <a:cxn ang="0">
                  <a:pos x="T2" y="T3"/>
                </a:cxn>
                <a:cxn ang="0">
                  <a:pos x="T4" y="T5"/>
                </a:cxn>
                <a:cxn ang="0">
                  <a:pos x="T6" y="T7"/>
                </a:cxn>
              </a:cxnLst>
              <a:rect l="0" t="0" r="r" b="b"/>
              <a:pathLst>
                <a:path w="78" h="155">
                  <a:moveTo>
                    <a:pt x="39" y="155"/>
                  </a:moveTo>
                  <a:lnTo>
                    <a:pt x="78" y="8"/>
                  </a:lnTo>
                  <a:lnTo>
                    <a:pt x="0" y="0"/>
                  </a:lnTo>
                  <a:lnTo>
                    <a:pt x="39" y="155"/>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3" name="Rectangle 22"/>
            <p:cNvSpPr>
              <a:spLocks noChangeArrowheads="1"/>
            </p:cNvSpPr>
            <p:nvPr/>
          </p:nvSpPr>
          <p:spPr bwMode="auto">
            <a:xfrm>
              <a:off x="8002588" y="3082926"/>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6" name="群組 4105"/>
          <p:cNvGrpSpPr/>
          <p:nvPr/>
        </p:nvGrpSpPr>
        <p:grpSpPr>
          <a:xfrm>
            <a:off x="6388101" y="3700463"/>
            <a:ext cx="1530350" cy="1514476"/>
            <a:chOff x="6388101" y="3700463"/>
            <a:chExt cx="1530350" cy="1514476"/>
          </a:xfrm>
        </p:grpSpPr>
        <p:sp>
          <p:nvSpPr>
            <p:cNvPr id="10" name="Rectangle 9"/>
            <p:cNvSpPr>
              <a:spLocks noChangeArrowheads="1"/>
            </p:cNvSpPr>
            <p:nvPr/>
          </p:nvSpPr>
          <p:spPr bwMode="auto">
            <a:xfrm>
              <a:off x="6388101" y="4968876"/>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4" name="Arc 23"/>
            <p:cNvSpPr>
              <a:spLocks/>
            </p:cNvSpPr>
            <p:nvPr/>
          </p:nvSpPr>
          <p:spPr bwMode="auto">
            <a:xfrm>
              <a:off x="6678613" y="3700463"/>
              <a:ext cx="1239838" cy="1154113"/>
            </a:xfrm>
            <a:custGeom>
              <a:avLst/>
              <a:gdLst>
                <a:gd name="G0" fmla="+- 0 0 0"/>
                <a:gd name="G1" fmla="+- 2476 0 0"/>
                <a:gd name="G2" fmla="+- 21600 0 0"/>
                <a:gd name="T0" fmla="*/ 21458 w 21600"/>
                <a:gd name="T1" fmla="*/ 0 h 20106"/>
                <a:gd name="T2" fmla="*/ 12479 w 21600"/>
                <a:gd name="T3" fmla="*/ 20106 h 20106"/>
                <a:gd name="T4" fmla="*/ 0 w 21600"/>
                <a:gd name="T5" fmla="*/ 2476 h 20106"/>
              </a:gdLst>
              <a:ahLst/>
              <a:cxnLst>
                <a:cxn ang="0">
                  <a:pos x="T0" y="T1"/>
                </a:cxn>
                <a:cxn ang="0">
                  <a:pos x="T2" y="T3"/>
                </a:cxn>
                <a:cxn ang="0">
                  <a:pos x="T4" y="T5"/>
                </a:cxn>
              </a:cxnLst>
              <a:rect l="0" t="0" r="r" b="b"/>
              <a:pathLst>
                <a:path w="21600" h="20106" fill="none" extrusionOk="0">
                  <a:moveTo>
                    <a:pt x="21457" y="0"/>
                  </a:moveTo>
                  <a:cubicBezTo>
                    <a:pt x="21552" y="821"/>
                    <a:pt x="21600" y="1648"/>
                    <a:pt x="21600" y="2476"/>
                  </a:cubicBezTo>
                  <a:cubicBezTo>
                    <a:pt x="21600" y="9484"/>
                    <a:pt x="18199" y="16057"/>
                    <a:pt x="12479" y="20106"/>
                  </a:cubicBezTo>
                </a:path>
                <a:path w="21600" h="20106" stroke="0" extrusionOk="0">
                  <a:moveTo>
                    <a:pt x="21457" y="0"/>
                  </a:moveTo>
                  <a:cubicBezTo>
                    <a:pt x="21552" y="821"/>
                    <a:pt x="21600" y="1648"/>
                    <a:pt x="21600" y="2476"/>
                  </a:cubicBezTo>
                  <a:cubicBezTo>
                    <a:pt x="21600" y="9484"/>
                    <a:pt x="18199" y="16057"/>
                    <a:pt x="12479" y="20106"/>
                  </a:cubicBezTo>
                  <a:lnTo>
                    <a:pt x="0" y="2476"/>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Freeform 24"/>
            <p:cNvSpPr>
              <a:spLocks/>
            </p:cNvSpPr>
            <p:nvPr/>
          </p:nvSpPr>
          <p:spPr bwMode="auto">
            <a:xfrm>
              <a:off x="7200901" y="4795838"/>
              <a:ext cx="234950" cy="173038"/>
            </a:xfrm>
            <a:custGeom>
              <a:avLst/>
              <a:gdLst>
                <a:gd name="T0" fmla="*/ 0 w 148"/>
                <a:gd name="T1" fmla="*/ 109 h 109"/>
                <a:gd name="T2" fmla="*/ 148 w 148"/>
                <a:gd name="T3" fmla="*/ 70 h 109"/>
                <a:gd name="T4" fmla="*/ 109 w 148"/>
                <a:gd name="T5" fmla="*/ 0 h 109"/>
                <a:gd name="T6" fmla="*/ 0 w 148"/>
                <a:gd name="T7" fmla="*/ 109 h 109"/>
              </a:gdLst>
              <a:ahLst/>
              <a:cxnLst>
                <a:cxn ang="0">
                  <a:pos x="T0" y="T1"/>
                </a:cxn>
                <a:cxn ang="0">
                  <a:pos x="T2" y="T3"/>
                </a:cxn>
                <a:cxn ang="0">
                  <a:pos x="T4" y="T5"/>
                </a:cxn>
                <a:cxn ang="0">
                  <a:pos x="T6" y="T7"/>
                </a:cxn>
              </a:cxnLst>
              <a:rect l="0" t="0" r="r" b="b"/>
              <a:pathLst>
                <a:path w="148" h="109">
                  <a:moveTo>
                    <a:pt x="0" y="109"/>
                  </a:moveTo>
                  <a:lnTo>
                    <a:pt x="148" y="70"/>
                  </a:lnTo>
                  <a:lnTo>
                    <a:pt x="109" y="0"/>
                  </a:lnTo>
                  <a:lnTo>
                    <a:pt x="0" y="109"/>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 name="Rectangle 25"/>
            <p:cNvSpPr>
              <a:spLocks noChangeArrowheads="1"/>
            </p:cNvSpPr>
            <p:nvPr/>
          </p:nvSpPr>
          <p:spPr bwMode="auto">
            <a:xfrm>
              <a:off x="7423151" y="489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7" name="群組 4106"/>
          <p:cNvGrpSpPr/>
          <p:nvPr/>
        </p:nvGrpSpPr>
        <p:grpSpPr>
          <a:xfrm>
            <a:off x="3822701" y="2597151"/>
            <a:ext cx="2598737" cy="2913063"/>
            <a:chOff x="3822701" y="2597151"/>
            <a:chExt cx="2598737" cy="2913063"/>
          </a:xfrm>
        </p:grpSpPr>
        <p:sp>
          <p:nvSpPr>
            <p:cNvPr id="11" name="Rectangle 10"/>
            <p:cNvSpPr>
              <a:spLocks noChangeArrowheads="1"/>
            </p:cNvSpPr>
            <p:nvPr/>
          </p:nvSpPr>
          <p:spPr bwMode="auto">
            <a:xfrm>
              <a:off x="3822701" y="4857751"/>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7" name="Arc 26"/>
            <p:cNvSpPr>
              <a:spLocks/>
            </p:cNvSpPr>
            <p:nvPr/>
          </p:nvSpPr>
          <p:spPr bwMode="auto">
            <a:xfrm>
              <a:off x="4710113" y="2597151"/>
              <a:ext cx="1711325" cy="2743200"/>
            </a:xfrm>
            <a:custGeom>
              <a:avLst/>
              <a:gdLst>
                <a:gd name="G0" fmla="+- 7048 0 0"/>
                <a:gd name="G1" fmla="+- 0 0 0"/>
                <a:gd name="G2" fmla="+- 21600 0 0"/>
                <a:gd name="T0" fmla="*/ 13467 w 13467"/>
                <a:gd name="T1" fmla="*/ 20624 h 21600"/>
                <a:gd name="T2" fmla="*/ 0 w 13467"/>
                <a:gd name="T3" fmla="*/ 20418 h 21600"/>
                <a:gd name="T4" fmla="*/ 7048 w 13467"/>
                <a:gd name="T5" fmla="*/ 0 h 21600"/>
              </a:gdLst>
              <a:ahLst/>
              <a:cxnLst>
                <a:cxn ang="0">
                  <a:pos x="T0" y="T1"/>
                </a:cxn>
                <a:cxn ang="0">
                  <a:pos x="T2" y="T3"/>
                </a:cxn>
                <a:cxn ang="0">
                  <a:pos x="T4" y="T5"/>
                </a:cxn>
              </a:cxnLst>
              <a:rect l="0" t="0" r="r" b="b"/>
              <a:pathLst>
                <a:path w="13467" h="21600" fill="none" extrusionOk="0">
                  <a:moveTo>
                    <a:pt x="13467" y="20624"/>
                  </a:moveTo>
                  <a:cubicBezTo>
                    <a:pt x="11388" y="21271"/>
                    <a:pt x="9224" y="21600"/>
                    <a:pt x="7048" y="21600"/>
                  </a:cubicBezTo>
                  <a:cubicBezTo>
                    <a:pt x="4649" y="21600"/>
                    <a:pt x="2267" y="21200"/>
                    <a:pt x="0" y="20417"/>
                  </a:cubicBezTo>
                </a:path>
                <a:path w="13467" h="21600" stroke="0" extrusionOk="0">
                  <a:moveTo>
                    <a:pt x="13467" y="20624"/>
                  </a:moveTo>
                  <a:cubicBezTo>
                    <a:pt x="11388" y="21271"/>
                    <a:pt x="9224" y="21600"/>
                    <a:pt x="7048" y="21600"/>
                  </a:cubicBezTo>
                  <a:cubicBezTo>
                    <a:pt x="4649" y="21600"/>
                    <a:pt x="2267" y="21200"/>
                    <a:pt x="0" y="20417"/>
                  </a:cubicBezTo>
                  <a:lnTo>
                    <a:pt x="7048"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 name="Freeform 27"/>
            <p:cNvSpPr>
              <a:spLocks/>
            </p:cNvSpPr>
            <p:nvPr/>
          </p:nvSpPr>
          <p:spPr bwMode="auto">
            <a:xfrm>
              <a:off x="4500563" y="5116513"/>
              <a:ext cx="234950" cy="147638"/>
            </a:xfrm>
            <a:custGeom>
              <a:avLst/>
              <a:gdLst>
                <a:gd name="T0" fmla="*/ 0 w 148"/>
                <a:gd name="T1" fmla="*/ 0 h 93"/>
                <a:gd name="T2" fmla="*/ 117 w 148"/>
                <a:gd name="T3" fmla="*/ 93 h 93"/>
                <a:gd name="T4" fmla="*/ 148 w 148"/>
                <a:gd name="T5" fmla="*/ 8 h 93"/>
                <a:gd name="T6" fmla="*/ 0 w 148"/>
                <a:gd name="T7" fmla="*/ 0 h 93"/>
              </a:gdLst>
              <a:ahLst/>
              <a:cxnLst>
                <a:cxn ang="0">
                  <a:pos x="T0" y="T1"/>
                </a:cxn>
                <a:cxn ang="0">
                  <a:pos x="T2" y="T3"/>
                </a:cxn>
                <a:cxn ang="0">
                  <a:pos x="T4" y="T5"/>
                </a:cxn>
                <a:cxn ang="0">
                  <a:pos x="T6" y="T7"/>
                </a:cxn>
              </a:cxnLst>
              <a:rect l="0" t="0" r="r" b="b"/>
              <a:pathLst>
                <a:path w="148" h="93">
                  <a:moveTo>
                    <a:pt x="0" y="0"/>
                  </a:moveTo>
                  <a:lnTo>
                    <a:pt x="117" y="93"/>
                  </a:lnTo>
                  <a:lnTo>
                    <a:pt x="148" y="8"/>
                  </a:lnTo>
                  <a:lnTo>
                    <a:pt x="0"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9" name="Rectangle 28"/>
            <p:cNvSpPr>
              <a:spLocks noChangeArrowheads="1"/>
            </p:cNvSpPr>
            <p:nvPr/>
          </p:nvSpPr>
          <p:spPr bwMode="auto">
            <a:xfrm>
              <a:off x="4598988" y="523875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8" name="群組 4107"/>
          <p:cNvGrpSpPr/>
          <p:nvPr/>
        </p:nvGrpSpPr>
        <p:grpSpPr>
          <a:xfrm>
            <a:off x="1060451" y="3371851"/>
            <a:ext cx="2916238" cy="1928813"/>
            <a:chOff x="1060451" y="3371851"/>
            <a:chExt cx="2916238" cy="1928813"/>
          </a:xfrm>
        </p:grpSpPr>
        <p:sp>
          <p:nvSpPr>
            <p:cNvPr id="30" name="Arc 29"/>
            <p:cNvSpPr>
              <a:spLocks/>
            </p:cNvSpPr>
            <p:nvPr/>
          </p:nvSpPr>
          <p:spPr bwMode="auto">
            <a:xfrm>
              <a:off x="1266826" y="3371851"/>
              <a:ext cx="2709863" cy="1928813"/>
            </a:xfrm>
            <a:custGeom>
              <a:avLst/>
              <a:gdLst>
                <a:gd name="G0" fmla="+- 20834 0 0"/>
                <a:gd name="G1" fmla="+- 0 0 0"/>
                <a:gd name="G2" fmla="+- 21600 0 0"/>
                <a:gd name="T0" fmla="*/ 30342 w 30342"/>
                <a:gd name="T1" fmla="*/ 19395 h 21600"/>
                <a:gd name="T2" fmla="*/ 0 w 30342"/>
                <a:gd name="T3" fmla="*/ 5702 h 21600"/>
                <a:gd name="T4" fmla="*/ 20834 w 30342"/>
                <a:gd name="T5" fmla="*/ 0 h 21600"/>
              </a:gdLst>
              <a:ahLst/>
              <a:cxnLst>
                <a:cxn ang="0">
                  <a:pos x="T0" y="T1"/>
                </a:cxn>
                <a:cxn ang="0">
                  <a:pos x="T2" y="T3"/>
                </a:cxn>
                <a:cxn ang="0">
                  <a:pos x="T4" y="T5"/>
                </a:cxn>
              </a:cxnLst>
              <a:rect l="0" t="0" r="r" b="b"/>
              <a:pathLst>
                <a:path w="30342" h="21600" fill="none" extrusionOk="0">
                  <a:moveTo>
                    <a:pt x="30341" y="19394"/>
                  </a:moveTo>
                  <a:cubicBezTo>
                    <a:pt x="27382" y="20845"/>
                    <a:pt x="24130" y="21600"/>
                    <a:pt x="20834" y="21600"/>
                  </a:cubicBezTo>
                  <a:cubicBezTo>
                    <a:pt x="11100" y="21600"/>
                    <a:pt x="2569" y="15090"/>
                    <a:pt x="0" y="5701"/>
                  </a:cubicBezTo>
                </a:path>
                <a:path w="30342" h="21600" stroke="0" extrusionOk="0">
                  <a:moveTo>
                    <a:pt x="30341" y="19394"/>
                  </a:moveTo>
                  <a:cubicBezTo>
                    <a:pt x="27382" y="20845"/>
                    <a:pt x="24130" y="21600"/>
                    <a:pt x="20834" y="21600"/>
                  </a:cubicBezTo>
                  <a:cubicBezTo>
                    <a:pt x="11100" y="21600"/>
                    <a:pt x="2569" y="15090"/>
                    <a:pt x="0" y="5701"/>
                  </a:cubicBezTo>
                  <a:lnTo>
                    <a:pt x="20834"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Line 30"/>
            <p:cNvSpPr>
              <a:spLocks noChangeShapeType="1"/>
            </p:cNvSpPr>
            <p:nvPr/>
          </p:nvSpPr>
          <p:spPr bwMode="auto">
            <a:xfrm flipH="1">
              <a:off x="1443038" y="44021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6" name="Line 31"/>
            <p:cNvSpPr>
              <a:spLocks noChangeShapeType="1"/>
            </p:cNvSpPr>
            <p:nvPr/>
          </p:nvSpPr>
          <p:spPr bwMode="auto">
            <a:xfrm flipH="1">
              <a:off x="1419226" y="43767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7" name="Freeform 32"/>
            <p:cNvSpPr>
              <a:spLocks/>
            </p:cNvSpPr>
            <p:nvPr/>
          </p:nvSpPr>
          <p:spPr bwMode="auto">
            <a:xfrm>
              <a:off x="1196976" y="3662363"/>
              <a:ext cx="123825" cy="233363"/>
            </a:xfrm>
            <a:custGeom>
              <a:avLst/>
              <a:gdLst>
                <a:gd name="T0" fmla="*/ 15 w 78"/>
                <a:gd name="T1" fmla="*/ 0 h 147"/>
                <a:gd name="T2" fmla="*/ 0 w 78"/>
                <a:gd name="T3" fmla="*/ 147 h 147"/>
                <a:gd name="T4" fmla="*/ 78 w 78"/>
                <a:gd name="T5" fmla="*/ 132 h 147"/>
                <a:gd name="T6" fmla="*/ 15 w 78"/>
                <a:gd name="T7" fmla="*/ 0 h 147"/>
              </a:gdLst>
              <a:ahLst/>
              <a:cxnLst>
                <a:cxn ang="0">
                  <a:pos x="T0" y="T1"/>
                </a:cxn>
                <a:cxn ang="0">
                  <a:pos x="T2" y="T3"/>
                </a:cxn>
                <a:cxn ang="0">
                  <a:pos x="T4" y="T5"/>
                </a:cxn>
                <a:cxn ang="0">
                  <a:pos x="T6" y="T7"/>
                </a:cxn>
              </a:cxnLst>
              <a:rect l="0" t="0" r="r" b="b"/>
              <a:pathLst>
                <a:path w="78" h="147">
                  <a:moveTo>
                    <a:pt x="15" y="0"/>
                  </a:moveTo>
                  <a:lnTo>
                    <a:pt x="0" y="147"/>
                  </a:lnTo>
                  <a:lnTo>
                    <a:pt x="78" y="132"/>
                  </a:lnTo>
                  <a:lnTo>
                    <a:pt x="15"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4098" name="Rectangle 33"/>
            <p:cNvSpPr>
              <a:spLocks noChangeArrowheads="1"/>
            </p:cNvSpPr>
            <p:nvPr/>
          </p:nvSpPr>
          <p:spPr bwMode="auto">
            <a:xfrm>
              <a:off x="1060451" y="3797301"/>
              <a:ext cx="134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208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1" y="3292476"/>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6" y="3624263"/>
            <a:ext cx="393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8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82"/>
                                        </p:tgtEl>
                                        <p:attrNameLst>
                                          <p:attrName>style.visibility</p:attrName>
                                        </p:attrNameLst>
                                      </p:cBhvr>
                                      <p:to>
                                        <p:strVal val="visible"/>
                                      </p:to>
                                    </p:set>
                                    <p:animEffect transition="in" filter="fade">
                                      <p:cBhvr>
                                        <p:cTn id="15" dur="1000"/>
                                        <p:tgtEl>
                                          <p:spTgt spid="2082"/>
                                        </p:tgtEl>
                                      </p:cBhvr>
                                    </p:animEffect>
                                    <p:anim calcmode="lin" valueType="num">
                                      <p:cBhvr>
                                        <p:cTn id="16" dur="1000" fill="hold"/>
                                        <p:tgtEl>
                                          <p:spTgt spid="2082"/>
                                        </p:tgtEl>
                                        <p:attrNameLst>
                                          <p:attrName>ppt_x</p:attrName>
                                        </p:attrNameLst>
                                      </p:cBhvr>
                                      <p:tavLst>
                                        <p:tav tm="0">
                                          <p:val>
                                            <p:strVal val="#ppt_x"/>
                                          </p:val>
                                        </p:tav>
                                        <p:tav tm="100000">
                                          <p:val>
                                            <p:strVal val="#ppt_x"/>
                                          </p:val>
                                        </p:tav>
                                      </p:tavLst>
                                    </p:anim>
                                    <p:anim calcmode="lin" valueType="num">
                                      <p:cBhvr>
                                        <p:cTn id="17"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0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0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10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10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83"/>
                                        </p:tgtEl>
                                        <p:attrNameLst>
                                          <p:attrName>style.visibility</p:attrName>
                                        </p:attrNameLst>
                                      </p:cBhvr>
                                      <p:to>
                                        <p:strVal val="visible"/>
                                      </p:to>
                                    </p:set>
                                    <p:animEffect transition="in" filter="fade">
                                      <p:cBhvr>
                                        <p:cTn id="42" dur="1000"/>
                                        <p:tgtEl>
                                          <p:spTgt spid="2083"/>
                                        </p:tgtEl>
                                      </p:cBhvr>
                                    </p:animEffect>
                                    <p:anim calcmode="lin" valueType="num">
                                      <p:cBhvr>
                                        <p:cTn id="43" dur="1000" fill="hold"/>
                                        <p:tgtEl>
                                          <p:spTgt spid="2083"/>
                                        </p:tgtEl>
                                        <p:attrNameLst>
                                          <p:attrName>ppt_x</p:attrName>
                                        </p:attrNameLst>
                                      </p:cBhvr>
                                      <p:tavLst>
                                        <p:tav tm="0">
                                          <p:val>
                                            <p:strVal val="#ppt_x"/>
                                          </p:val>
                                        </p:tav>
                                        <p:tav tm="100000">
                                          <p:val>
                                            <p:strVal val="#ppt_x"/>
                                          </p:val>
                                        </p:tav>
                                      </p:tavLst>
                                    </p:anim>
                                    <p:anim calcmode="lin" valueType="num">
                                      <p:cBhvr>
                                        <p:cTn id="44" dur="1000" fill="hold"/>
                                        <p:tgtEl>
                                          <p:spTgt spid="2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第一線主管</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2</a:t>
            </a:fld>
            <a:endParaRPr lang="en-US" altLang="zh-TW"/>
          </a:p>
        </p:txBody>
      </p:sp>
      <p:pic>
        <p:nvPicPr>
          <p:cNvPr id="1026" name="Picture 2" descr="C:\Users\USER\Pictures\還在想辦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7565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19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中低層心智</a:t>
            </a:r>
            <a:r>
              <a:rPr lang="zh-TW" altLang="en-US" dirty="0" smtClean="0"/>
              <a:t>模式</a:t>
            </a:r>
            <a:r>
              <a:rPr lang="zh-TW" altLang="en-US" dirty="0" smtClean="0"/>
              <a:t>：損失反而控制</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20</a:t>
            </a:fld>
            <a:endParaRPr lang="en-US" altLang="zh-TW"/>
          </a:p>
        </p:txBody>
      </p:sp>
      <p:sp>
        <p:nvSpPr>
          <p:cNvPr id="5" name="AutoShape 3"/>
          <p:cNvSpPr>
            <a:spLocks noChangeAspect="1" noChangeArrowheads="1" noTextEdit="1"/>
          </p:cNvSpPr>
          <p:nvPr/>
        </p:nvSpPr>
        <p:spPr bwMode="auto">
          <a:xfrm>
            <a:off x="395288" y="1554163"/>
            <a:ext cx="8347075" cy="417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7" name="Rectangle 6"/>
          <p:cNvSpPr>
            <a:spLocks noChangeArrowheads="1"/>
          </p:cNvSpPr>
          <p:nvPr/>
        </p:nvSpPr>
        <p:spPr bwMode="auto">
          <a:xfrm>
            <a:off x="630238" y="34036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犧牲公司利益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102" name="群組 4101"/>
          <p:cNvGrpSpPr/>
          <p:nvPr/>
        </p:nvGrpSpPr>
        <p:grpSpPr>
          <a:xfrm>
            <a:off x="1304926" y="2713038"/>
            <a:ext cx="2703513" cy="1620838"/>
            <a:chOff x="1304926" y="2713038"/>
            <a:chExt cx="2703513" cy="1620838"/>
          </a:xfrm>
        </p:grpSpPr>
        <p:sp>
          <p:nvSpPr>
            <p:cNvPr id="15" name="Arc 14"/>
            <p:cNvSpPr>
              <a:spLocks/>
            </p:cNvSpPr>
            <p:nvPr/>
          </p:nvSpPr>
          <p:spPr bwMode="auto">
            <a:xfrm>
              <a:off x="1304926" y="2713038"/>
              <a:ext cx="2444750" cy="1620838"/>
            </a:xfrm>
            <a:custGeom>
              <a:avLst/>
              <a:gdLst>
                <a:gd name="G0" fmla="+- 17544 0 0"/>
                <a:gd name="G1" fmla="+- 21600 0 0"/>
                <a:gd name="G2" fmla="+- 21600 0 0"/>
                <a:gd name="T0" fmla="*/ 0 w 32572"/>
                <a:gd name="T1" fmla="*/ 8999 h 21600"/>
                <a:gd name="T2" fmla="*/ 32572 w 32572"/>
                <a:gd name="T3" fmla="*/ 6085 h 21600"/>
                <a:gd name="T4" fmla="*/ 17544 w 32572"/>
                <a:gd name="T5" fmla="*/ 21600 h 21600"/>
              </a:gdLst>
              <a:ahLst/>
              <a:cxnLst>
                <a:cxn ang="0">
                  <a:pos x="T0" y="T1"/>
                </a:cxn>
                <a:cxn ang="0">
                  <a:pos x="T2" y="T3"/>
                </a:cxn>
                <a:cxn ang="0">
                  <a:pos x="T4" y="T5"/>
                </a:cxn>
              </a:cxnLst>
              <a:rect l="0" t="0" r="r" b="b"/>
              <a:pathLst>
                <a:path w="32572" h="21600" fill="none" extrusionOk="0">
                  <a:moveTo>
                    <a:pt x="0" y="8999"/>
                  </a:moveTo>
                  <a:cubicBezTo>
                    <a:pt x="4058" y="3349"/>
                    <a:pt x="10588" y="0"/>
                    <a:pt x="17544" y="0"/>
                  </a:cubicBezTo>
                  <a:cubicBezTo>
                    <a:pt x="23153" y="0"/>
                    <a:pt x="28542" y="2182"/>
                    <a:pt x="32572" y="6084"/>
                  </a:cubicBezTo>
                </a:path>
                <a:path w="32572" h="21600" stroke="0" extrusionOk="0">
                  <a:moveTo>
                    <a:pt x="0" y="8999"/>
                  </a:moveTo>
                  <a:cubicBezTo>
                    <a:pt x="4058" y="3349"/>
                    <a:pt x="10588" y="0"/>
                    <a:pt x="17544" y="0"/>
                  </a:cubicBezTo>
                  <a:cubicBezTo>
                    <a:pt x="23153" y="0"/>
                    <a:pt x="28542" y="2182"/>
                    <a:pt x="32572" y="6084"/>
                  </a:cubicBezTo>
                  <a:lnTo>
                    <a:pt x="17544" y="2160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Freeform 15"/>
            <p:cNvSpPr>
              <a:spLocks/>
            </p:cNvSpPr>
            <p:nvPr/>
          </p:nvSpPr>
          <p:spPr bwMode="auto">
            <a:xfrm>
              <a:off x="3698876" y="3119438"/>
              <a:ext cx="211138" cy="234950"/>
            </a:xfrm>
            <a:custGeom>
              <a:avLst/>
              <a:gdLst>
                <a:gd name="T0" fmla="*/ 133 w 133"/>
                <a:gd name="T1" fmla="*/ 148 h 148"/>
                <a:gd name="T2" fmla="*/ 70 w 133"/>
                <a:gd name="T3" fmla="*/ 0 h 148"/>
                <a:gd name="T4" fmla="*/ 0 w 133"/>
                <a:gd name="T5" fmla="*/ 54 h 148"/>
                <a:gd name="T6" fmla="*/ 133 w 133"/>
                <a:gd name="T7" fmla="*/ 148 h 148"/>
              </a:gdLst>
              <a:ahLst/>
              <a:cxnLst>
                <a:cxn ang="0">
                  <a:pos x="T0" y="T1"/>
                </a:cxn>
                <a:cxn ang="0">
                  <a:pos x="T2" y="T3"/>
                </a:cxn>
                <a:cxn ang="0">
                  <a:pos x="T4" y="T5"/>
                </a:cxn>
                <a:cxn ang="0">
                  <a:pos x="T6" y="T7"/>
                </a:cxn>
              </a:cxnLst>
              <a:rect l="0" t="0" r="r" b="b"/>
              <a:pathLst>
                <a:path w="133" h="148">
                  <a:moveTo>
                    <a:pt x="133" y="148"/>
                  </a:moveTo>
                  <a:lnTo>
                    <a:pt x="70" y="0"/>
                  </a:lnTo>
                  <a:lnTo>
                    <a:pt x="0" y="54"/>
                  </a:lnTo>
                  <a:lnTo>
                    <a:pt x="133" y="148"/>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7" name="Rectangle 16"/>
            <p:cNvSpPr>
              <a:spLocks noChangeArrowheads="1"/>
            </p:cNvSpPr>
            <p:nvPr/>
          </p:nvSpPr>
          <p:spPr bwMode="auto">
            <a:xfrm>
              <a:off x="3822701" y="295910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4" name="群組 4103"/>
          <p:cNvGrpSpPr/>
          <p:nvPr/>
        </p:nvGrpSpPr>
        <p:grpSpPr>
          <a:xfrm>
            <a:off x="4086226" y="1973263"/>
            <a:ext cx="2705100" cy="2238376"/>
            <a:chOff x="4086226" y="1973263"/>
            <a:chExt cx="2705100" cy="2238376"/>
          </a:xfrm>
        </p:grpSpPr>
        <p:sp>
          <p:nvSpPr>
            <p:cNvPr id="8" name="Rectangle 7"/>
            <p:cNvSpPr>
              <a:spLocks noChangeArrowheads="1"/>
            </p:cNvSpPr>
            <p:nvPr/>
          </p:nvSpPr>
          <p:spPr bwMode="auto">
            <a:xfrm>
              <a:off x="5561013" y="2022476"/>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思維框架擴大</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8" name="Arc 17"/>
            <p:cNvSpPr>
              <a:spLocks/>
            </p:cNvSpPr>
            <p:nvPr/>
          </p:nvSpPr>
          <p:spPr bwMode="auto">
            <a:xfrm>
              <a:off x="4086226" y="2254251"/>
              <a:ext cx="1876425" cy="1957388"/>
            </a:xfrm>
            <a:custGeom>
              <a:avLst/>
              <a:gdLst>
                <a:gd name="G0" fmla="+- 19631 0 0"/>
                <a:gd name="G1" fmla="+- 20477 0 0"/>
                <a:gd name="G2" fmla="+- 21600 0 0"/>
                <a:gd name="T0" fmla="*/ 0 w 19631"/>
                <a:gd name="T1" fmla="*/ 11467 h 20477"/>
                <a:gd name="T2" fmla="*/ 12758 w 19631"/>
                <a:gd name="T3" fmla="*/ 0 h 20477"/>
                <a:gd name="T4" fmla="*/ 19631 w 19631"/>
                <a:gd name="T5" fmla="*/ 20477 h 20477"/>
              </a:gdLst>
              <a:ahLst/>
              <a:cxnLst>
                <a:cxn ang="0">
                  <a:pos x="T0" y="T1"/>
                </a:cxn>
                <a:cxn ang="0">
                  <a:pos x="T2" y="T3"/>
                </a:cxn>
                <a:cxn ang="0">
                  <a:pos x="T4" y="T5"/>
                </a:cxn>
              </a:cxnLst>
              <a:rect l="0" t="0" r="r" b="b"/>
              <a:pathLst>
                <a:path w="19631" h="20477" fill="none" extrusionOk="0">
                  <a:moveTo>
                    <a:pt x="-1" y="11466"/>
                  </a:moveTo>
                  <a:cubicBezTo>
                    <a:pt x="2487" y="6047"/>
                    <a:pt x="7104" y="1897"/>
                    <a:pt x="12757" y="-1"/>
                  </a:cubicBezTo>
                </a:path>
                <a:path w="19631" h="20477" stroke="0" extrusionOk="0">
                  <a:moveTo>
                    <a:pt x="-1" y="11466"/>
                  </a:moveTo>
                  <a:cubicBezTo>
                    <a:pt x="2487" y="6047"/>
                    <a:pt x="7104" y="1897"/>
                    <a:pt x="12757" y="-1"/>
                  </a:cubicBezTo>
                  <a:lnTo>
                    <a:pt x="19631" y="20477"/>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Freeform 18"/>
            <p:cNvSpPr>
              <a:spLocks/>
            </p:cNvSpPr>
            <p:nvPr/>
          </p:nvSpPr>
          <p:spPr bwMode="auto">
            <a:xfrm>
              <a:off x="5289551" y="2182813"/>
              <a:ext cx="247650" cy="123825"/>
            </a:xfrm>
            <a:custGeom>
              <a:avLst/>
              <a:gdLst>
                <a:gd name="T0" fmla="*/ 156 w 156"/>
                <a:gd name="T1" fmla="*/ 8 h 78"/>
                <a:gd name="T2" fmla="*/ 0 w 156"/>
                <a:gd name="T3" fmla="*/ 0 h 78"/>
                <a:gd name="T4" fmla="*/ 16 w 156"/>
                <a:gd name="T5" fmla="*/ 78 h 78"/>
                <a:gd name="T6" fmla="*/ 156 w 156"/>
                <a:gd name="T7" fmla="*/ 8 h 78"/>
              </a:gdLst>
              <a:ahLst/>
              <a:cxnLst>
                <a:cxn ang="0">
                  <a:pos x="T0" y="T1"/>
                </a:cxn>
                <a:cxn ang="0">
                  <a:pos x="T2" y="T3"/>
                </a:cxn>
                <a:cxn ang="0">
                  <a:pos x="T4" y="T5"/>
                </a:cxn>
                <a:cxn ang="0">
                  <a:pos x="T6" y="T7"/>
                </a:cxn>
              </a:cxnLst>
              <a:rect l="0" t="0" r="r" b="b"/>
              <a:pathLst>
                <a:path w="156" h="78">
                  <a:moveTo>
                    <a:pt x="156" y="8"/>
                  </a:moveTo>
                  <a:lnTo>
                    <a:pt x="0" y="0"/>
                  </a:lnTo>
                  <a:lnTo>
                    <a:pt x="16" y="78"/>
                  </a:lnTo>
                  <a:lnTo>
                    <a:pt x="156" y="8"/>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0" name="Rectangle 19"/>
            <p:cNvSpPr>
              <a:spLocks noChangeArrowheads="1"/>
            </p:cNvSpPr>
            <p:nvPr/>
          </p:nvSpPr>
          <p:spPr bwMode="auto">
            <a:xfrm>
              <a:off x="5216526" y="1973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5" name="群組 4104"/>
          <p:cNvGrpSpPr/>
          <p:nvPr/>
        </p:nvGrpSpPr>
        <p:grpSpPr>
          <a:xfrm>
            <a:off x="6627813" y="2057401"/>
            <a:ext cx="1901826" cy="1628775"/>
            <a:chOff x="6627813" y="2057401"/>
            <a:chExt cx="1901826" cy="1628775"/>
          </a:xfrm>
        </p:grpSpPr>
        <p:sp>
          <p:nvSpPr>
            <p:cNvPr id="9" name="Rectangle 8"/>
            <p:cNvSpPr>
              <a:spLocks noChangeArrowheads="1"/>
            </p:cNvSpPr>
            <p:nvPr/>
          </p:nvSpPr>
          <p:spPr bwMode="auto">
            <a:xfrm>
              <a:off x="7299326" y="3440113"/>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Arc 20"/>
            <p:cNvSpPr>
              <a:spLocks/>
            </p:cNvSpPr>
            <p:nvPr/>
          </p:nvSpPr>
          <p:spPr bwMode="auto">
            <a:xfrm>
              <a:off x="6627813" y="2057401"/>
              <a:ext cx="1258888" cy="1254125"/>
            </a:xfrm>
            <a:custGeom>
              <a:avLst/>
              <a:gdLst>
                <a:gd name="G0" fmla="+- 0 0 0"/>
                <a:gd name="G1" fmla="+- 21464 0 0"/>
                <a:gd name="G2" fmla="+- 21600 0 0"/>
                <a:gd name="T0" fmla="*/ 2420 w 21507"/>
                <a:gd name="T1" fmla="*/ 0 h 21464"/>
                <a:gd name="T2" fmla="*/ 21507 w 21507"/>
                <a:gd name="T3" fmla="*/ 19463 h 21464"/>
                <a:gd name="T4" fmla="*/ 0 w 21507"/>
                <a:gd name="T5" fmla="*/ 21464 h 21464"/>
              </a:gdLst>
              <a:ahLst/>
              <a:cxnLst>
                <a:cxn ang="0">
                  <a:pos x="T0" y="T1"/>
                </a:cxn>
                <a:cxn ang="0">
                  <a:pos x="T2" y="T3"/>
                </a:cxn>
                <a:cxn ang="0">
                  <a:pos x="T4" y="T5"/>
                </a:cxn>
              </a:cxnLst>
              <a:rect l="0" t="0" r="r" b="b"/>
              <a:pathLst>
                <a:path w="21507" h="21464" fill="none" extrusionOk="0">
                  <a:moveTo>
                    <a:pt x="2420" y="-1"/>
                  </a:moveTo>
                  <a:cubicBezTo>
                    <a:pt x="12589" y="1146"/>
                    <a:pt x="20559" y="9272"/>
                    <a:pt x="21507" y="19462"/>
                  </a:cubicBezTo>
                </a:path>
                <a:path w="21507" h="21464" stroke="0" extrusionOk="0">
                  <a:moveTo>
                    <a:pt x="2420" y="-1"/>
                  </a:moveTo>
                  <a:cubicBezTo>
                    <a:pt x="12589" y="1146"/>
                    <a:pt x="20559" y="9272"/>
                    <a:pt x="21507" y="19462"/>
                  </a:cubicBezTo>
                  <a:lnTo>
                    <a:pt x="0" y="21464"/>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Freeform 21"/>
            <p:cNvSpPr>
              <a:spLocks/>
            </p:cNvSpPr>
            <p:nvPr/>
          </p:nvSpPr>
          <p:spPr bwMode="auto">
            <a:xfrm>
              <a:off x="7829551" y="3181351"/>
              <a:ext cx="123825" cy="246063"/>
            </a:xfrm>
            <a:custGeom>
              <a:avLst/>
              <a:gdLst>
                <a:gd name="T0" fmla="*/ 39 w 78"/>
                <a:gd name="T1" fmla="*/ 155 h 155"/>
                <a:gd name="T2" fmla="*/ 78 w 78"/>
                <a:gd name="T3" fmla="*/ 8 h 155"/>
                <a:gd name="T4" fmla="*/ 0 w 78"/>
                <a:gd name="T5" fmla="*/ 0 h 155"/>
                <a:gd name="T6" fmla="*/ 39 w 78"/>
                <a:gd name="T7" fmla="*/ 155 h 155"/>
              </a:gdLst>
              <a:ahLst/>
              <a:cxnLst>
                <a:cxn ang="0">
                  <a:pos x="T0" y="T1"/>
                </a:cxn>
                <a:cxn ang="0">
                  <a:pos x="T2" y="T3"/>
                </a:cxn>
                <a:cxn ang="0">
                  <a:pos x="T4" y="T5"/>
                </a:cxn>
                <a:cxn ang="0">
                  <a:pos x="T6" y="T7"/>
                </a:cxn>
              </a:cxnLst>
              <a:rect l="0" t="0" r="r" b="b"/>
              <a:pathLst>
                <a:path w="78" h="155">
                  <a:moveTo>
                    <a:pt x="39" y="155"/>
                  </a:moveTo>
                  <a:lnTo>
                    <a:pt x="78" y="8"/>
                  </a:lnTo>
                  <a:lnTo>
                    <a:pt x="0" y="0"/>
                  </a:lnTo>
                  <a:lnTo>
                    <a:pt x="39" y="155"/>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3" name="Rectangle 22"/>
            <p:cNvSpPr>
              <a:spLocks noChangeArrowheads="1"/>
            </p:cNvSpPr>
            <p:nvPr/>
          </p:nvSpPr>
          <p:spPr bwMode="auto">
            <a:xfrm>
              <a:off x="8002588" y="3082926"/>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6" name="群組 4105"/>
          <p:cNvGrpSpPr/>
          <p:nvPr/>
        </p:nvGrpSpPr>
        <p:grpSpPr>
          <a:xfrm>
            <a:off x="6388101" y="3700463"/>
            <a:ext cx="1530350" cy="1514476"/>
            <a:chOff x="6388101" y="3700463"/>
            <a:chExt cx="1530350" cy="1514476"/>
          </a:xfrm>
        </p:grpSpPr>
        <p:sp>
          <p:nvSpPr>
            <p:cNvPr id="10" name="Rectangle 9"/>
            <p:cNvSpPr>
              <a:spLocks noChangeArrowheads="1"/>
            </p:cNvSpPr>
            <p:nvPr/>
          </p:nvSpPr>
          <p:spPr bwMode="auto">
            <a:xfrm>
              <a:off x="6388101" y="4968876"/>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4" name="Arc 23"/>
            <p:cNvSpPr>
              <a:spLocks/>
            </p:cNvSpPr>
            <p:nvPr/>
          </p:nvSpPr>
          <p:spPr bwMode="auto">
            <a:xfrm>
              <a:off x="6678613" y="3700463"/>
              <a:ext cx="1239838" cy="1154113"/>
            </a:xfrm>
            <a:custGeom>
              <a:avLst/>
              <a:gdLst>
                <a:gd name="G0" fmla="+- 0 0 0"/>
                <a:gd name="G1" fmla="+- 2476 0 0"/>
                <a:gd name="G2" fmla="+- 21600 0 0"/>
                <a:gd name="T0" fmla="*/ 21458 w 21600"/>
                <a:gd name="T1" fmla="*/ 0 h 20106"/>
                <a:gd name="T2" fmla="*/ 12479 w 21600"/>
                <a:gd name="T3" fmla="*/ 20106 h 20106"/>
                <a:gd name="T4" fmla="*/ 0 w 21600"/>
                <a:gd name="T5" fmla="*/ 2476 h 20106"/>
              </a:gdLst>
              <a:ahLst/>
              <a:cxnLst>
                <a:cxn ang="0">
                  <a:pos x="T0" y="T1"/>
                </a:cxn>
                <a:cxn ang="0">
                  <a:pos x="T2" y="T3"/>
                </a:cxn>
                <a:cxn ang="0">
                  <a:pos x="T4" y="T5"/>
                </a:cxn>
              </a:cxnLst>
              <a:rect l="0" t="0" r="r" b="b"/>
              <a:pathLst>
                <a:path w="21600" h="20106" fill="none" extrusionOk="0">
                  <a:moveTo>
                    <a:pt x="21457" y="0"/>
                  </a:moveTo>
                  <a:cubicBezTo>
                    <a:pt x="21552" y="821"/>
                    <a:pt x="21600" y="1648"/>
                    <a:pt x="21600" y="2476"/>
                  </a:cubicBezTo>
                  <a:cubicBezTo>
                    <a:pt x="21600" y="9484"/>
                    <a:pt x="18199" y="16057"/>
                    <a:pt x="12479" y="20106"/>
                  </a:cubicBezTo>
                </a:path>
                <a:path w="21600" h="20106" stroke="0" extrusionOk="0">
                  <a:moveTo>
                    <a:pt x="21457" y="0"/>
                  </a:moveTo>
                  <a:cubicBezTo>
                    <a:pt x="21552" y="821"/>
                    <a:pt x="21600" y="1648"/>
                    <a:pt x="21600" y="2476"/>
                  </a:cubicBezTo>
                  <a:cubicBezTo>
                    <a:pt x="21600" y="9484"/>
                    <a:pt x="18199" y="16057"/>
                    <a:pt x="12479" y="20106"/>
                  </a:cubicBezTo>
                  <a:lnTo>
                    <a:pt x="0" y="2476"/>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Freeform 24"/>
            <p:cNvSpPr>
              <a:spLocks/>
            </p:cNvSpPr>
            <p:nvPr/>
          </p:nvSpPr>
          <p:spPr bwMode="auto">
            <a:xfrm>
              <a:off x="7200901" y="4795838"/>
              <a:ext cx="234950" cy="173038"/>
            </a:xfrm>
            <a:custGeom>
              <a:avLst/>
              <a:gdLst>
                <a:gd name="T0" fmla="*/ 0 w 148"/>
                <a:gd name="T1" fmla="*/ 109 h 109"/>
                <a:gd name="T2" fmla="*/ 148 w 148"/>
                <a:gd name="T3" fmla="*/ 70 h 109"/>
                <a:gd name="T4" fmla="*/ 109 w 148"/>
                <a:gd name="T5" fmla="*/ 0 h 109"/>
                <a:gd name="T6" fmla="*/ 0 w 148"/>
                <a:gd name="T7" fmla="*/ 109 h 109"/>
              </a:gdLst>
              <a:ahLst/>
              <a:cxnLst>
                <a:cxn ang="0">
                  <a:pos x="T0" y="T1"/>
                </a:cxn>
                <a:cxn ang="0">
                  <a:pos x="T2" y="T3"/>
                </a:cxn>
                <a:cxn ang="0">
                  <a:pos x="T4" y="T5"/>
                </a:cxn>
                <a:cxn ang="0">
                  <a:pos x="T6" y="T7"/>
                </a:cxn>
              </a:cxnLst>
              <a:rect l="0" t="0" r="r" b="b"/>
              <a:pathLst>
                <a:path w="148" h="109">
                  <a:moveTo>
                    <a:pt x="0" y="109"/>
                  </a:moveTo>
                  <a:lnTo>
                    <a:pt x="148" y="70"/>
                  </a:lnTo>
                  <a:lnTo>
                    <a:pt x="109" y="0"/>
                  </a:lnTo>
                  <a:lnTo>
                    <a:pt x="0" y="109"/>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 name="Rectangle 25"/>
            <p:cNvSpPr>
              <a:spLocks noChangeArrowheads="1"/>
            </p:cNvSpPr>
            <p:nvPr/>
          </p:nvSpPr>
          <p:spPr bwMode="auto">
            <a:xfrm>
              <a:off x="7423151" y="489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7" name="群組 4106"/>
          <p:cNvGrpSpPr/>
          <p:nvPr/>
        </p:nvGrpSpPr>
        <p:grpSpPr>
          <a:xfrm>
            <a:off x="3822701" y="2597151"/>
            <a:ext cx="2598737" cy="2913063"/>
            <a:chOff x="3822701" y="2597151"/>
            <a:chExt cx="2598737" cy="2913063"/>
          </a:xfrm>
        </p:grpSpPr>
        <p:sp>
          <p:nvSpPr>
            <p:cNvPr id="11" name="Rectangle 10"/>
            <p:cNvSpPr>
              <a:spLocks noChangeArrowheads="1"/>
            </p:cNvSpPr>
            <p:nvPr/>
          </p:nvSpPr>
          <p:spPr bwMode="auto">
            <a:xfrm>
              <a:off x="3822701" y="4857751"/>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7" name="Arc 26"/>
            <p:cNvSpPr>
              <a:spLocks/>
            </p:cNvSpPr>
            <p:nvPr/>
          </p:nvSpPr>
          <p:spPr bwMode="auto">
            <a:xfrm>
              <a:off x="4710113" y="2597151"/>
              <a:ext cx="1711325" cy="2743200"/>
            </a:xfrm>
            <a:custGeom>
              <a:avLst/>
              <a:gdLst>
                <a:gd name="G0" fmla="+- 7048 0 0"/>
                <a:gd name="G1" fmla="+- 0 0 0"/>
                <a:gd name="G2" fmla="+- 21600 0 0"/>
                <a:gd name="T0" fmla="*/ 13467 w 13467"/>
                <a:gd name="T1" fmla="*/ 20624 h 21600"/>
                <a:gd name="T2" fmla="*/ 0 w 13467"/>
                <a:gd name="T3" fmla="*/ 20418 h 21600"/>
                <a:gd name="T4" fmla="*/ 7048 w 13467"/>
                <a:gd name="T5" fmla="*/ 0 h 21600"/>
              </a:gdLst>
              <a:ahLst/>
              <a:cxnLst>
                <a:cxn ang="0">
                  <a:pos x="T0" y="T1"/>
                </a:cxn>
                <a:cxn ang="0">
                  <a:pos x="T2" y="T3"/>
                </a:cxn>
                <a:cxn ang="0">
                  <a:pos x="T4" y="T5"/>
                </a:cxn>
              </a:cxnLst>
              <a:rect l="0" t="0" r="r" b="b"/>
              <a:pathLst>
                <a:path w="13467" h="21600" fill="none" extrusionOk="0">
                  <a:moveTo>
                    <a:pt x="13467" y="20624"/>
                  </a:moveTo>
                  <a:cubicBezTo>
                    <a:pt x="11388" y="21271"/>
                    <a:pt x="9224" y="21600"/>
                    <a:pt x="7048" y="21600"/>
                  </a:cubicBezTo>
                  <a:cubicBezTo>
                    <a:pt x="4649" y="21600"/>
                    <a:pt x="2267" y="21200"/>
                    <a:pt x="0" y="20417"/>
                  </a:cubicBezTo>
                </a:path>
                <a:path w="13467" h="21600" stroke="0" extrusionOk="0">
                  <a:moveTo>
                    <a:pt x="13467" y="20624"/>
                  </a:moveTo>
                  <a:cubicBezTo>
                    <a:pt x="11388" y="21271"/>
                    <a:pt x="9224" y="21600"/>
                    <a:pt x="7048" y="21600"/>
                  </a:cubicBezTo>
                  <a:cubicBezTo>
                    <a:pt x="4649" y="21600"/>
                    <a:pt x="2267" y="21200"/>
                    <a:pt x="0" y="20417"/>
                  </a:cubicBezTo>
                  <a:lnTo>
                    <a:pt x="7048"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 name="Freeform 27"/>
            <p:cNvSpPr>
              <a:spLocks/>
            </p:cNvSpPr>
            <p:nvPr/>
          </p:nvSpPr>
          <p:spPr bwMode="auto">
            <a:xfrm>
              <a:off x="4500563" y="5116513"/>
              <a:ext cx="234950" cy="147638"/>
            </a:xfrm>
            <a:custGeom>
              <a:avLst/>
              <a:gdLst>
                <a:gd name="T0" fmla="*/ 0 w 148"/>
                <a:gd name="T1" fmla="*/ 0 h 93"/>
                <a:gd name="T2" fmla="*/ 117 w 148"/>
                <a:gd name="T3" fmla="*/ 93 h 93"/>
                <a:gd name="T4" fmla="*/ 148 w 148"/>
                <a:gd name="T5" fmla="*/ 8 h 93"/>
                <a:gd name="T6" fmla="*/ 0 w 148"/>
                <a:gd name="T7" fmla="*/ 0 h 93"/>
              </a:gdLst>
              <a:ahLst/>
              <a:cxnLst>
                <a:cxn ang="0">
                  <a:pos x="T0" y="T1"/>
                </a:cxn>
                <a:cxn ang="0">
                  <a:pos x="T2" y="T3"/>
                </a:cxn>
                <a:cxn ang="0">
                  <a:pos x="T4" y="T5"/>
                </a:cxn>
                <a:cxn ang="0">
                  <a:pos x="T6" y="T7"/>
                </a:cxn>
              </a:cxnLst>
              <a:rect l="0" t="0" r="r" b="b"/>
              <a:pathLst>
                <a:path w="148" h="93">
                  <a:moveTo>
                    <a:pt x="0" y="0"/>
                  </a:moveTo>
                  <a:lnTo>
                    <a:pt x="117" y="93"/>
                  </a:lnTo>
                  <a:lnTo>
                    <a:pt x="148" y="8"/>
                  </a:lnTo>
                  <a:lnTo>
                    <a:pt x="0"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9" name="Rectangle 28"/>
            <p:cNvSpPr>
              <a:spLocks noChangeArrowheads="1"/>
            </p:cNvSpPr>
            <p:nvPr/>
          </p:nvSpPr>
          <p:spPr bwMode="auto">
            <a:xfrm>
              <a:off x="4598988" y="523875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8" name="群組 4107"/>
          <p:cNvGrpSpPr/>
          <p:nvPr/>
        </p:nvGrpSpPr>
        <p:grpSpPr>
          <a:xfrm>
            <a:off x="1060451" y="3371851"/>
            <a:ext cx="2916238" cy="1928813"/>
            <a:chOff x="1060451" y="3371851"/>
            <a:chExt cx="2916238" cy="1928813"/>
          </a:xfrm>
        </p:grpSpPr>
        <p:sp>
          <p:nvSpPr>
            <p:cNvPr id="30" name="Arc 29"/>
            <p:cNvSpPr>
              <a:spLocks/>
            </p:cNvSpPr>
            <p:nvPr/>
          </p:nvSpPr>
          <p:spPr bwMode="auto">
            <a:xfrm>
              <a:off x="1266826" y="3371851"/>
              <a:ext cx="2709863" cy="1928813"/>
            </a:xfrm>
            <a:custGeom>
              <a:avLst/>
              <a:gdLst>
                <a:gd name="G0" fmla="+- 20834 0 0"/>
                <a:gd name="G1" fmla="+- 0 0 0"/>
                <a:gd name="G2" fmla="+- 21600 0 0"/>
                <a:gd name="T0" fmla="*/ 30342 w 30342"/>
                <a:gd name="T1" fmla="*/ 19395 h 21600"/>
                <a:gd name="T2" fmla="*/ 0 w 30342"/>
                <a:gd name="T3" fmla="*/ 5702 h 21600"/>
                <a:gd name="T4" fmla="*/ 20834 w 30342"/>
                <a:gd name="T5" fmla="*/ 0 h 21600"/>
              </a:gdLst>
              <a:ahLst/>
              <a:cxnLst>
                <a:cxn ang="0">
                  <a:pos x="T0" y="T1"/>
                </a:cxn>
                <a:cxn ang="0">
                  <a:pos x="T2" y="T3"/>
                </a:cxn>
                <a:cxn ang="0">
                  <a:pos x="T4" y="T5"/>
                </a:cxn>
              </a:cxnLst>
              <a:rect l="0" t="0" r="r" b="b"/>
              <a:pathLst>
                <a:path w="30342" h="21600" fill="none" extrusionOk="0">
                  <a:moveTo>
                    <a:pt x="30341" y="19394"/>
                  </a:moveTo>
                  <a:cubicBezTo>
                    <a:pt x="27382" y="20845"/>
                    <a:pt x="24130" y="21600"/>
                    <a:pt x="20834" y="21600"/>
                  </a:cubicBezTo>
                  <a:cubicBezTo>
                    <a:pt x="11100" y="21600"/>
                    <a:pt x="2569" y="15090"/>
                    <a:pt x="0" y="5701"/>
                  </a:cubicBezTo>
                </a:path>
                <a:path w="30342" h="21600" stroke="0" extrusionOk="0">
                  <a:moveTo>
                    <a:pt x="30341" y="19394"/>
                  </a:moveTo>
                  <a:cubicBezTo>
                    <a:pt x="27382" y="20845"/>
                    <a:pt x="24130" y="21600"/>
                    <a:pt x="20834" y="21600"/>
                  </a:cubicBezTo>
                  <a:cubicBezTo>
                    <a:pt x="11100" y="21600"/>
                    <a:pt x="2569" y="15090"/>
                    <a:pt x="0" y="5701"/>
                  </a:cubicBezTo>
                  <a:lnTo>
                    <a:pt x="20834"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Line 30"/>
            <p:cNvSpPr>
              <a:spLocks noChangeShapeType="1"/>
            </p:cNvSpPr>
            <p:nvPr/>
          </p:nvSpPr>
          <p:spPr bwMode="auto">
            <a:xfrm flipH="1">
              <a:off x="1443038" y="44021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6" name="Line 31"/>
            <p:cNvSpPr>
              <a:spLocks noChangeShapeType="1"/>
            </p:cNvSpPr>
            <p:nvPr/>
          </p:nvSpPr>
          <p:spPr bwMode="auto">
            <a:xfrm flipH="1">
              <a:off x="1419226" y="43767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7" name="Freeform 32"/>
            <p:cNvSpPr>
              <a:spLocks/>
            </p:cNvSpPr>
            <p:nvPr/>
          </p:nvSpPr>
          <p:spPr bwMode="auto">
            <a:xfrm>
              <a:off x="1196976" y="3662363"/>
              <a:ext cx="123825" cy="233363"/>
            </a:xfrm>
            <a:custGeom>
              <a:avLst/>
              <a:gdLst>
                <a:gd name="T0" fmla="*/ 15 w 78"/>
                <a:gd name="T1" fmla="*/ 0 h 147"/>
                <a:gd name="T2" fmla="*/ 0 w 78"/>
                <a:gd name="T3" fmla="*/ 147 h 147"/>
                <a:gd name="T4" fmla="*/ 78 w 78"/>
                <a:gd name="T5" fmla="*/ 132 h 147"/>
                <a:gd name="T6" fmla="*/ 15 w 78"/>
                <a:gd name="T7" fmla="*/ 0 h 147"/>
              </a:gdLst>
              <a:ahLst/>
              <a:cxnLst>
                <a:cxn ang="0">
                  <a:pos x="T0" y="T1"/>
                </a:cxn>
                <a:cxn ang="0">
                  <a:pos x="T2" y="T3"/>
                </a:cxn>
                <a:cxn ang="0">
                  <a:pos x="T4" y="T5"/>
                </a:cxn>
                <a:cxn ang="0">
                  <a:pos x="T6" y="T7"/>
                </a:cxn>
              </a:cxnLst>
              <a:rect l="0" t="0" r="r" b="b"/>
              <a:pathLst>
                <a:path w="78" h="147">
                  <a:moveTo>
                    <a:pt x="15" y="0"/>
                  </a:moveTo>
                  <a:lnTo>
                    <a:pt x="0" y="147"/>
                  </a:lnTo>
                  <a:lnTo>
                    <a:pt x="78" y="132"/>
                  </a:lnTo>
                  <a:lnTo>
                    <a:pt x="15"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4098" name="Rectangle 33"/>
            <p:cNvSpPr>
              <a:spLocks noChangeArrowheads="1"/>
            </p:cNvSpPr>
            <p:nvPr/>
          </p:nvSpPr>
          <p:spPr bwMode="auto">
            <a:xfrm>
              <a:off x="1060451" y="3797301"/>
              <a:ext cx="134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2083"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6" y="3624263"/>
            <a:ext cx="393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5"/>
          <p:cNvSpPr>
            <a:spLocks noChangeArrowheads="1"/>
          </p:cNvSpPr>
          <p:nvPr/>
        </p:nvSpPr>
        <p:spPr bwMode="auto">
          <a:xfrm>
            <a:off x="3429001" y="33655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600" dirty="0" smtClean="0">
                <a:solidFill>
                  <a:srgbClr val="000000"/>
                </a:solidFill>
                <a:latin typeface="Times New Roman" panose="02020603050405020304" pitchFamily="18" charset="0"/>
              </a:rPr>
              <a:t>環境利益優</a:t>
            </a:r>
            <a:r>
              <a:rPr lang="zh-TW" altLang="en-US" sz="1600" dirty="0">
                <a:solidFill>
                  <a:srgbClr val="000000"/>
                </a:solidFill>
                <a:latin typeface="Times New Roman" panose="02020603050405020304" pitchFamily="18" charset="0"/>
              </a:rPr>
              <a:t>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0844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第一線員工</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a:t>
            </a:fld>
            <a:endParaRPr lang="en-US" altLang="zh-TW"/>
          </a:p>
        </p:txBody>
      </p:sp>
      <p:pic>
        <p:nvPicPr>
          <p:cNvPr id="2050" name="Picture 2" descr="C:\Users\USER\Pictures\你上的去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65232" cy="36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00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高層主管</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a:t>
            </a:fld>
            <a:endParaRPr lang="en-US" altLang="zh-TW"/>
          </a:p>
        </p:txBody>
      </p:sp>
      <p:pic>
        <p:nvPicPr>
          <p:cNvPr id="3074" name="Picture 2" descr="C:\Users\USER\Pictures\我當過調度主管十幾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41" y="1554647"/>
            <a:ext cx="8743647" cy="368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11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老闆</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a:t>
            </a:fld>
            <a:endParaRPr lang="en-US" altLang="zh-TW"/>
          </a:p>
        </p:txBody>
      </p:sp>
      <p:pic>
        <p:nvPicPr>
          <p:cNvPr id="4098" name="Picture 2" descr="C:\Users\USER\Pictures\一億美金損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46043" cy="364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02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6</a:t>
            </a:fld>
            <a:endParaRPr lang="en-US" altLang="zh-TW"/>
          </a:p>
        </p:txBody>
      </p:sp>
      <p:pic>
        <p:nvPicPr>
          <p:cNvPr id="5122" name="Picture 2" descr="C:\Users\USER\Pictures\求自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581847" cy="362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7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第一線主管被蒙在鼓裡</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7</a:t>
            </a:fld>
            <a:endParaRPr lang="en-US" altLang="zh-TW"/>
          </a:p>
        </p:txBody>
      </p:sp>
      <p:pic>
        <p:nvPicPr>
          <p:cNvPr id="6146" name="Picture 2" descr="C:\Users\USER\Pictures\有對應方式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76456" cy="36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高層對策失敗</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8</a:t>
            </a:fld>
            <a:endParaRPr lang="en-US" altLang="zh-TW"/>
          </a:p>
        </p:txBody>
      </p:sp>
      <p:pic>
        <p:nvPicPr>
          <p:cNvPr id="7170" name="Picture 2" descr="C:\Users\USER\Pictures\擋車吊掛失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5380856" cy="227004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Pictures\檔車出軌爆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016" y="3734833"/>
            <a:ext cx="6480720" cy="273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33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第一線的對策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9</a:t>
            </a:fld>
            <a:endParaRPr lang="en-US" altLang="zh-TW"/>
          </a:p>
        </p:txBody>
      </p:sp>
      <p:pic>
        <p:nvPicPr>
          <p:cNvPr id="8194" name="Picture 2" descr="C:\Users\USER\Pictures\第一線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0496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7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678</TotalTime>
  <Words>569</Words>
  <Application>Microsoft Office PowerPoint</Application>
  <PresentationFormat>如螢幕大小 (4:3)</PresentationFormat>
  <Paragraphs>117</Paragraphs>
  <Slides>20</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20</vt:i4>
      </vt:variant>
    </vt:vector>
  </HeadingPairs>
  <TitlesOfParts>
    <vt:vector size="25" baseType="lpstr">
      <vt:lpstr>標楷體</vt:lpstr>
      <vt:lpstr>Arial</vt:lpstr>
      <vt:lpstr>Symbol</vt:lpstr>
      <vt:lpstr>Times New Roman</vt:lpstr>
      <vt:lpstr>教學目標</vt:lpstr>
      <vt:lpstr>Unstoppable</vt:lpstr>
      <vt:lpstr>第一線主管</vt:lpstr>
      <vt:lpstr>第一線員工</vt:lpstr>
      <vt:lpstr>高層主管</vt:lpstr>
      <vt:lpstr>老闆</vt:lpstr>
      <vt:lpstr>高層的對策</vt:lpstr>
      <vt:lpstr>第一線主管被蒙在鼓裡</vt:lpstr>
      <vt:lpstr>高層對策失敗</vt:lpstr>
      <vt:lpstr>第一線的對策</vt:lpstr>
      <vt:lpstr>高層的新對策</vt:lpstr>
      <vt:lpstr>還要為我們冒險</vt:lpstr>
      <vt:lpstr>高層的對策還是失敗</vt:lpstr>
      <vt:lpstr>成功通過彎道</vt:lpstr>
      <vt:lpstr>無法越過到車頭</vt:lpstr>
      <vt:lpstr>接駁成功跳上車頭</vt:lpstr>
      <vt:lpstr>高層心智模式</vt:lpstr>
      <vt:lpstr>高層心智模式：自以為保護利益</vt:lpstr>
      <vt:lpstr>高層心智模式</vt:lpstr>
      <vt:lpstr>中低層心智模式</vt:lpstr>
      <vt:lpstr>中低層心智模式：損失反而控制</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心智模式的定義</dc:title>
  <dc:creator>Your User Name</dc:creator>
  <cp:lastModifiedBy>George Lee</cp:lastModifiedBy>
  <cp:revision>31</cp:revision>
  <dcterms:created xsi:type="dcterms:W3CDTF">2010-07-14T01:45:54Z</dcterms:created>
  <dcterms:modified xsi:type="dcterms:W3CDTF">2015-12-02T02:08:35Z</dcterms:modified>
</cp:coreProperties>
</file>